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Lst>
  <p:sldSz cx="9144000" cy="5143500" type="screen16x9"/>
  <p:notesSz cx="6858000" cy="9144000"/>
  <p:embeddedFontLst>
    <p:embeddedFont>
      <p:font typeface="Lato" panose="020B0604020202020204" charset="0"/>
      <p:regular r:id="rId39"/>
      <p:bold r:id="rId40"/>
      <p:italic r:id="rId41"/>
      <p:boldItalic r:id="rId42"/>
    </p:embeddedFont>
    <p:embeddedFont>
      <p:font typeface="Raleway" panose="020B0604020202020204" charset="0"/>
      <p:regular r:id="rId43"/>
      <p:bold r:id="rId44"/>
      <p:italic r:id="rId45"/>
      <p:boldItalic r:id="rId4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2710B44-3616-476E-BDAA-9152FFA9D607}">
  <a:tblStyle styleId="{02710B44-3616-476E-BDAA-9152FFA9D607}"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0" d="100"/>
          <a:sy n="90" d="100"/>
        </p:scale>
        <p:origin x="816" y="7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4.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2.fntdata"/><Relationship Id="rId45" Type="http://schemas.openxmlformats.org/officeDocument/2006/relationships/font" Target="fonts/font7.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5.fntdata"/><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46" Type="http://schemas.openxmlformats.org/officeDocument/2006/relationships/font" Target="fonts/font8.fntdata"/><Relationship Id="rId20" Type="http://schemas.openxmlformats.org/officeDocument/2006/relationships/slide" Target="slides/slide19.xml"/><Relationship Id="rId41"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a316dfd2ea_0_1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a316dfd2ea_0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a316dfd2ea_0_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a316dfd2ea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ad3937bbbd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ad3937bbb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a316dfd2ea_0_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a316dfd2ea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ad3937bbbd_0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ad3937bbbd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ad3937bbbd_0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ad3937bbbd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a316dfd2ea_0_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 name="Google Shape;178;ga316dfd2ea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a316dfd2ea_0_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a316dfd2ea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a32a77bdf3_2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a32a77bdf3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a32a77bdf3_2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a32a77bdf3_2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a316dfd2ea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a316dfd2ea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a32a77bdf3_2_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a32a77bdf3_2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a316dfd2ea_0_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a316dfd2ea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ad4833b531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ad4833b531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ad4833b531_0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ad4833b531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ad4833b531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ad4833b531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ad4833b531_0_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ad4833b531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a316dfd2ea_0_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a316dfd2ea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ad4833b531_0_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ad4833b531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ad4833b531_0_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ad4833b531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ad4833b531_0_1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 name="Google Shape;276;gad4833b531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a316dfd2ea_0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a316dfd2ea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ad4833b531_0_1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ad4833b531_0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ad4833b531_0_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ad4833b531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ad3937bbbd_0_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 name="Google Shape;325;gad3937bbbd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ad69382efe_0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 name="Google Shape;335;gad69382efe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a316dfd2ea_0_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a316dfd2ea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ga316dfd2ea_0_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7" name="Google Shape;347;ga316dfd2ea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ga316dfd2ea_0_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3" name="Google Shape;353;ga316dfd2ea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a316dfd2ea_0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a316dfd2ea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a316dfd2ea_0_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a316dfd2ea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a316dfd2ea_0_1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a316dfd2ea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a316dfd2ea_0_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a316dfd2ea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a316dfd2ea_0_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a316dfd2ea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a316dfd2ea_0_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a316dfd2ea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Google Shape;14;p2"/>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a:endParaRPr/>
          </a:p>
        </p:txBody>
      </p:sp>
      <p:sp>
        <p:nvSpPr>
          <p:cNvPr id="15" name="Google Shape;15;p2"/>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6" name="Google Shape;16;p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 name="Google Shape;77;p11"/>
          <p:cNvSpPr txBox="1">
            <a:spLocks noGrp="1"/>
          </p:cNvSpPr>
          <p:nvPr>
            <p:ph type="title" hasCustomPrompt="1"/>
          </p:nvPr>
        </p:nvSpPr>
        <p:spPr>
          <a:xfrm>
            <a:off x="729450" y="733950"/>
            <a:ext cx="7688400" cy="12447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a:spLocks noGrp="1"/>
          </p:cNvSpPr>
          <p:nvPr>
            <p:ph type="body" idx="1"/>
          </p:nvPr>
        </p:nvSpPr>
        <p:spPr>
          <a:xfrm>
            <a:off x="729450" y="2272888"/>
            <a:ext cx="7688400" cy="15804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Clr>
                <a:schemeClr val="lt1"/>
              </a:buClr>
              <a:buSzPts val="1300"/>
              <a:buChar char="●"/>
              <a:defRPr>
                <a:solidFill>
                  <a:schemeClr val="lt1"/>
                </a:solidFill>
              </a:defRPr>
            </a:lvl1pPr>
            <a:lvl2pPr marL="914400" lvl="1" indent="-298450">
              <a:spcBef>
                <a:spcPts val="1600"/>
              </a:spcBef>
              <a:spcAft>
                <a:spcPts val="0"/>
              </a:spcAft>
              <a:buClr>
                <a:schemeClr val="lt1"/>
              </a:buClr>
              <a:buSzPts val="1100"/>
              <a:buChar char="○"/>
              <a:defRPr>
                <a:solidFill>
                  <a:schemeClr val="lt1"/>
                </a:solidFill>
              </a:defRPr>
            </a:lvl2pPr>
            <a:lvl3pPr marL="1371600" lvl="2" indent="-298450">
              <a:spcBef>
                <a:spcPts val="1600"/>
              </a:spcBef>
              <a:spcAft>
                <a:spcPts val="0"/>
              </a:spcAft>
              <a:buClr>
                <a:schemeClr val="lt1"/>
              </a:buClr>
              <a:buSzPts val="1100"/>
              <a:buChar char="■"/>
              <a:defRPr>
                <a:solidFill>
                  <a:schemeClr val="lt1"/>
                </a:solidFill>
              </a:defRPr>
            </a:lvl3pPr>
            <a:lvl4pPr marL="1828800" lvl="3" indent="-298450">
              <a:spcBef>
                <a:spcPts val="1600"/>
              </a:spcBef>
              <a:spcAft>
                <a:spcPts val="0"/>
              </a:spcAft>
              <a:buClr>
                <a:schemeClr val="lt1"/>
              </a:buClr>
              <a:buSzPts val="1100"/>
              <a:buChar char="●"/>
              <a:defRPr>
                <a:solidFill>
                  <a:schemeClr val="lt1"/>
                </a:solidFill>
              </a:defRPr>
            </a:lvl4pPr>
            <a:lvl5pPr marL="2286000" lvl="4" indent="-298450">
              <a:spcBef>
                <a:spcPts val="1600"/>
              </a:spcBef>
              <a:spcAft>
                <a:spcPts val="0"/>
              </a:spcAft>
              <a:buClr>
                <a:schemeClr val="lt1"/>
              </a:buClr>
              <a:buSzPts val="1100"/>
              <a:buChar char="○"/>
              <a:defRPr>
                <a:solidFill>
                  <a:schemeClr val="lt1"/>
                </a:solidFill>
              </a:defRPr>
            </a:lvl5pPr>
            <a:lvl6pPr marL="2743200" lvl="5" indent="-298450">
              <a:spcBef>
                <a:spcPts val="1600"/>
              </a:spcBef>
              <a:spcAft>
                <a:spcPts val="0"/>
              </a:spcAft>
              <a:buClr>
                <a:schemeClr val="lt1"/>
              </a:buClr>
              <a:buSzPts val="1100"/>
              <a:buChar char="■"/>
              <a:defRPr>
                <a:solidFill>
                  <a:schemeClr val="lt1"/>
                </a:solidFill>
              </a:defRPr>
            </a:lvl6pPr>
            <a:lvl7pPr marL="3200400" lvl="6" indent="-298450">
              <a:spcBef>
                <a:spcPts val="1600"/>
              </a:spcBef>
              <a:spcAft>
                <a:spcPts val="0"/>
              </a:spcAft>
              <a:buClr>
                <a:schemeClr val="lt1"/>
              </a:buClr>
              <a:buSzPts val="1100"/>
              <a:buChar char="●"/>
              <a:defRPr>
                <a:solidFill>
                  <a:schemeClr val="lt1"/>
                </a:solidFill>
              </a:defRPr>
            </a:lvl7pPr>
            <a:lvl8pPr marL="3657600" lvl="7" indent="-298450">
              <a:spcBef>
                <a:spcPts val="1600"/>
              </a:spcBef>
              <a:spcAft>
                <a:spcPts val="0"/>
              </a:spcAft>
              <a:buClr>
                <a:schemeClr val="lt1"/>
              </a:buClr>
              <a:buSzPts val="1100"/>
              <a:buChar char="○"/>
              <a:defRPr>
                <a:solidFill>
                  <a:schemeClr val="lt1"/>
                </a:solidFill>
              </a:defRPr>
            </a:lvl8pPr>
            <a:lvl9pPr marL="4114800" lvl="8" indent="-298450">
              <a:spcBef>
                <a:spcPts val="1600"/>
              </a:spcBef>
              <a:spcAft>
                <a:spcPts val="1600"/>
              </a:spcAft>
              <a:buClr>
                <a:schemeClr val="lt1"/>
              </a:buClr>
              <a:buSzPts val="1100"/>
              <a:buChar char="■"/>
              <a:defRPr>
                <a:solidFill>
                  <a:schemeClr val="lt1"/>
                </a:solidFill>
              </a:defRPr>
            </a:lvl9pPr>
          </a:lstStyle>
          <a:p>
            <a:endParaRPr/>
          </a:p>
        </p:txBody>
      </p:sp>
      <p:sp>
        <p:nvSpPr>
          <p:cNvPr id="79" name="Google Shape;79;p1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0"/>
        <p:cNvGrpSpPr/>
        <p:nvPr/>
      </p:nvGrpSpPr>
      <p:grpSpPr>
        <a:xfrm>
          <a:off x="0" y="0"/>
          <a:ext cx="0" cy="0"/>
          <a:chOff x="0" y="0"/>
          <a:chExt cx="0" cy="0"/>
        </a:xfrm>
      </p:grpSpPr>
      <p:sp>
        <p:nvSpPr>
          <p:cNvPr id="81" name="Google Shape;81;p1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21;p3"/>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22" name="Google Shape;22;p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Google Shape;28;p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29" name="Google Shape;29;p4"/>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30" name="Google Shape;30;p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36;p5"/>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37" name="Google Shape;37;p5"/>
          <p:cNvSpPr txBox="1">
            <a:spLocks noGrp="1"/>
          </p:cNvSpPr>
          <p:nvPr>
            <p:ph type="body" idx="1"/>
          </p:nvPr>
        </p:nvSpPr>
        <p:spPr>
          <a:xfrm>
            <a:off x="729325" y="2078875"/>
            <a:ext cx="37743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38" name="Google Shape;38;p5"/>
          <p:cNvSpPr txBox="1">
            <a:spLocks noGrp="1"/>
          </p:cNvSpPr>
          <p:nvPr>
            <p:ph type="body" idx="2"/>
          </p:nvPr>
        </p:nvSpPr>
        <p:spPr>
          <a:xfrm>
            <a:off x="4643604" y="2078875"/>
            <a:ext cx="37743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39" name="Google Shape;39;p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6"/>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46" name="Google Shape;46;p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Google Shape;52;p7"/>
          <p:cNvSpPr txBox="1">
            <a:spLocks noGrp="1"/>
          </p:cNvSpPr>
          <p:nvPr>
            <p:ph type="title"/>
          </p:nvPr>
        </p:nvSpPr>
        <p:spPr>
          <a:xfrm>
            <a:off x="730000" y="1318650"/>
            <a:ext cx="3300900" cy="13815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53" name="Google Shape;53;p7"/>
          <p:cNvSpPr txBox="1">
            <a:spLocks noGrp="1"/>
          </p:cNvSpPr>
          <p:nvPr>
            <p:ph type="body" idx="1"/>
          </p:nvPr>
        </p:nvSpPr>
        <p:spPr>
          <a:xfrm>
            <a:off x="721225" y="2781725"/>
            <a:ext cx="3300900" cy="1597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54" name="Google Shape;54;p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 name="Google Shape;59;p8"/>
          <p:cNvSpPr txBox="1">
            <a:spLocks noGrp="1"/>
          </p:cNvSpPr>
          <p:nvPr>
            <p:ph type="title"/>
          </p:nvPr>
        </p:nvSpPr>
        <p:spPr>
          <a:xfrm>
            <a:off x="729450" y="864300"/>
            <a:ext cx="7021200" cy="29850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60" name="Google Shape;60;p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 name="Google Shape;66;p9"/>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67" name="Google Shape;67;p9"/>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68" name="Google Shape;68;p9"/>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69" name="Google Shape;69;p9"/>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0"/>
        <p:cNvGrpSpPr/>
        <p:nvPr/>
      </p:nvGrpSpPr>
      <p:grpSpPr>
        <a:xfrm>
          <a:off x="0" y="0"/>
          <a:ext cx="0" cy="0"/>
          <a:chOff x="0" y="0"/>
          <a:chExt cx="0" cy="0"/>
        </a:xfrm>
      </p:grpSpPr>
      <p:sp>
        <p:nvSpPr>
          <p:cNvPr id="71" name="Google Shape;71;p10"/>
          <p:cNvSpPr txBox="1">
            <a:spLocks noGrp="1"/>
          </p:cNvSpPr>
          <p:nvPr>
            <p:ph type="body" idx="1"/>
          </p:nvPr>
        </p:nvSpPr>
        <p:spPr>
          <a:xfrm>
            <a:off x="724950" y="4372551"/>
            <a:ext cx="7697400" cy="4605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300"/>
              <a:buNone/>
              <a:defRPr/>
            </a:lvl1pPr>
          </a:lstStyle>
          <a:p>
            <a:endParaRPr/>
          </a:p>
        </p:txBody>
      </p:sp>
      <p:sp>
        <p:nvSpPr>
          <p:cNvPr id="72" name="Google Shape;72;p10"/>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treamlin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SzPts val="2800"/>
              <a:buFont typeface="Raleway"/>
              <a:buNone/>
              <a:defRPr sz="2800" b="1">
                <a:latin typeface="Raleway"/>
                <a:ea typeface="Raleway"/>
                <a:cs typeface="Raleway"/>
                <a:sym typeface="Raleway"/>
              </a:defRPr>
            </a:lvl1pPr>
            <a:lvl2pPr lvl="1">
              <a:spcBef>
                <a:spcPts val="0"/>
              </a:spcBef>
              <a:spcAft>
                <a:spcPts val="0"/>
              </a:spcAft>
              <a:buSzPts val="2800"/>
              <a:buFont typeface="Raleway"/>
              <a:buNone/>
              <a:defRPr sz="2800" b="1">
                <a:latin typeface="Raleway"/>
                <a:ea typeface="Raleway"/>
                <a:cs typeface="Raleway"/>
                <a:sym typeface="Raleway"/>
              </a:defRPr>
            </a:lvl2pPr>
            <a:lvl3pPr lvl="2">
              <a:spcBef>
                <a:spcPts val="0"/>
              </a:spcBef>
              <a:spcAft>
                <a:spcPts val="0"/>
              </a:spcAft>
              <a:buSzPts val="2800"/>
              <a:buFont typeface="Raleway"/>
              <a:buNone/>
              <a:defRPr sz="2800" b="1">
                <a:latin typeface="Raleway"/>
                <a:ea typeface="Raleway"/>
                <a:cs typeface="Raleway"/>
                <a:sym typeface="Raleway"/>
              </a:defRPr>
            </a:lvl3pPr>
            <a:lvl4pPr lvl="3">
              <a:spcBef>
                <a:spcPts val="0"/>
              </a:spcBef>
              <a:spcAft>
                <a:spcPts val="0"/>
              </a:spcAft>
              <a:buSzPts val="2800"/>
              <a:buFont typeface="Raleway"/>
              <a:buNone/>
              <a:defRPr sz="2800" b="1">
                <a:latin typeface="Raleway"/>
                <a:ea typeface="Raleway"/>
                <a:cs typeface="Raleway"/>
                <a:sym typeface="Raleway"/>
              </a:defRPr>
            </a:lvl4pPr>
            <a:lvl5pPr lvl="4">
              <a:spcBef>
                <a:spcPts val="0"/>
              </a:spcBef>
              <a:spcAft>
                <a:spcPts val="0"/>
              </a:spcAft>
              <a:buSzPts val="2800"/>
              <a:buFont typeface="Raleway"/>
              <a:buNone/>
              <a:defRPr sz="2800" b="1">
                <a:latin typeface="Raleway"/>
                <a:ea typeface="Raleway"/>
                <a:cs typeface="Raleway"/>
                <a:sym typeface="Raleway"/>
              </a:defRPr>
            </a:lvl5pPr>
            <a:lvl6pPr lvl="5">
              <a:spcBef>
                <a:spcPts val="0"/>
              </a:spcBef>
              <a:spcAft>
                <a:spcPts val="0"/>
              </a:spcAft>
              <a:buSzPts val="2800"/>
              <a:buFont typeface="Raleway"/>
              <a:buNone/>
              <a:defRPr sz="2800" b="1">
                <a:latin typeface="Raleway"/>
                <a:ea typeface="Raleway"/>
                <a:cs typeface="Raleway"/>
                <a:sym typeface="Raleway"/>
              </a:defRPr>
            </a:lvl6pPr>
            <a:lvl7pPr lvl="6">
              <a:spcBef>
                <a:spcPts val="0"/>
              </a:spcBef>
              <a:spcAft>
                <a:spcPts val="0"/>
              </a:spcAft>
              <a:buSzPts val="2800"/>
              <a:buFont typeface="Raleway"/>
              <a:buNone/>
              <a:defRPr sz="2800" b="1">
                <a:latin typeface="Raleway"/>
                <a:ea typeface="Raleway"/>
                <a:cs typeface="Raleway"/>
                <a:sym typeface="Raleway"/>
              </a:defRPr>
            </a:lvl7pPr>
            <a:lvl8pPr lvl="7">
              <a:spcBef>
                <a:spcPts val="0"/>
              </a:spcBef>
              <a:spcAft>
                <a:spcPts val="0"/>
              </a:spcAft>
              <a:buSzPts val="2800"/>
              <a:buFont typeface="Raleway"/>
              <a:buNone/>
              <a:defRPr sz="2800" b="1">
                <a:latin typeface="Raleway"/>
                <a:ea typeface="Raleway"/>
                <a:cs typeface="Raleway"/>
                <a:sym typeface="Raleway"/>
              </a:defRPr>
            </a:lvl8pPr>
            <a:lvl9pPr lvl="8">
              <a:spcBef>
                <a:spcPts val="0"/>
              </a:spcBef>
              <a:spcAft>
                <a:spcPts val="0"/>
              </a:spcAft>
              <a:buSzPts val="2800"/>
              <a:buFont typeface="Raleway"/>
              <a:buNone/>
              <a:defRPr sz="2800" b="1">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115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marL="914400" lvl="1"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marL="1371600" lvl="2"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marL="1828800" lvl="3"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marL="2286000" lvl="4"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marL="2743200" lvl="5"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marL="3200400" lvl="6"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marL="3657600" lvl="7"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marL="4114800" lvl="8" indent="-29845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hyperlink" Target="https://people.eecs.berkeley.edu/~taesung_park/CycleGAN/datasets/" TargetMode="External"/><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pn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png"/><Relationship Id="rId2" Type="http://schemas.openxmlformats.org/officeDocument/2006/relationships/notesSlide" Target="../notesSlides/notesSlide28.xml"/><Relationship Id="rId16" Type="http://schemas.openxmlformats.org/officeDocument/2006/relationships/image" Target="../media/image19.png"/><Relationship Id="rId1" Type="http://schemas.openxmlformats.org/officeDocument/2006/relationships/slideLayout" Target="../slideLayouts/slideLayout3.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5" Type="http://schemas.openxmlformats.org/officeDocument/2006/relationships/image" Target="../media/image1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 Id="rId14" Type="http://schemas.openxmlformats.org/officeDocument/2006/relationships/image" Target="../media/image17.png"/></Relationships>
</file>

<file path=ppt/slides/_rels/slide29.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6.png"/><Relationship Id="rId7" Type="http://schemas.openxmlformats.org/officeDocument/2006/relationships/image" Target="../media/image20.png"/><Relationship Id="rId2" Type="http://schemas.openxmlformats.org/officeDocument/2006/relationships/notesSlide" Target="../notesSlides/notesSlide29.xml"/><Relationship Id="rId1" Type="http://schemas.openxmlformats.org/officeDocument/2006/relationships/slideLayout" Target="../slideLayouts/slideLayout3.xml"/><Relationship Id="rId6" Type="http://schemas.openxmlformats.org/officeDocument/2006/relationships/image" Target="../media/image9.png"/><Relationship Id="rId11" Type="http://schemas.openxmlformats.org/officeDocument/2006/relationships/image" Target="../media/image22.png"/><Relationship Id="rId5" Type="http://schemas.openxmlformats.org/officeDocument/2006/relationships/image" Target="../media/image8.png"/><Relationship Id="rId10" Type="http://schemas.openxmlformats.org/officeDocument/2006/relationships/image" Target="../media/image21.png"/><Relationship Id="rId4" Type="http://schemas.openxmlformats.org/officeDocument/2006/relationships/image" Target="../media/image7.png"/><Relationship Id="rId9" Type="http://schemas.openxmlformats.org/officeDocument/2006/relationships/image" Target="../media/image11.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3.png"/><Relationship Id="rId7" Type="http://schemas.openxmlformats.org/officeDocument/2006/relationships/image" Target="../media/image6.png"/><Relationship Id="rId2" Type="http://schemas.openxmlformats.org/officeDocument/2006/relationships/notesSlide" Target="../notesSlides/notesSlide30.xml"/><Relationship Id="rId1" Type="http://schemas.openxmlformats.org/officeDocument/2006/relationships/slideLayout" Target="../slideLayouts/slideLayout3.xml"/><Relationship Id="rId6" Type="http://schemas.openxmlformats.org/officeDocument/2006/relationships/image" Target="../media/image26.png"/><Relationship Id="rId5" Type="http://schemas.openxmlformats.org/officeDocument/2006/relationships/image" Target="../media/image25.png"/><Relationship Id="rId10" Type="http://schemas.openxmlformats.org/officeDocument/2006/relationships/image" Target="../media/image29.png"/><Relationship Id="rId4" Type="http://schemas.openxmlformats.org/officeDocument/2006/relationships/image" Target="../media/image24.png"/><Relationship Id="rId9" Type="http://schemas.openxmlformats.org/officeDocument/2006/relationships/image" Target="../media/image28.png"/></Relationships>
</file>

<file path=ppt/slides/_rels/slide31.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notesSlide" Target="../notesSlides/notesSlide31.xml"/><Relationship Id="rId1" Type="http://schemas.openxmlformats.org/officeDocument/2006/relationships/slideLayout" Target="../slideLayouts/slideLayout3.xml"/><Relationship Id="rId6" Type="http://schemas.openxmlformats.org/officeDocument/2006/relationships/image" Target="../media/image33.png"/><Relationship Id="rId5" Type="http://schemas.openxmlformats.org/officeDocument/2006/relationships/image" Target="../media/image32.png"/><Relationship Id="rId10" Type="http://schemas.openxmlformats.org/officeDocument/2006/relationships/image" Target="../media/image37.png"/><Relationship Id="rId4" Type="http://schemas.openxmlformats.org/officeDocument/2006/relationships/image" Target="../media/image31.png"/><Relationship Id="rId9" Type="http://schemas.openxmlformats.org/officeDocument/2006/relationships/image" Target="../media/image36.png"/></Relationships>
</file>

<file path=ppt/slides/_rels/slide3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2.xml"/><Relationship Id="rId1" Type="http://schemas.openxmlformats.org/officeDocument/2006/relationships/slideLayout" Target="../slideLayouts/slideLayout3.xml"/><Relationship Id="rId4" Type="http://schemas.openxmlformats.org/officeDocument/2006/relationships/image" Target="../media/image39.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3"/>
          <p:cNvSpPr txBox="1">
            <a:spLocks noGrp="1"/>
          </p:cNvSpPr>
          <p:nvPr>
            <p:ph type="ctrTitle"/>
          </p:nvPr>
        </p:nvSpPr>
        <p:spPr>
          <a:xfrm>
            <a:off x="313383" y="1269725"/>
            <a:ext cx="8520600" cy="2052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200"/>
              <a:t>NNFL </a:t>
            </a:r>
            <a:r>
              <a:rPr lang="en"/>
              <a:t>Term Project Presentation</a:t>
            </a:r>
            <a:r>
              <a:rPr lang="en" sz="4200"/>
              <a:t> </a:t>
            </a:r>
            <a:endParaRPr sz="4200"/>
          </a:p>
        </p:txBody>
      </p:sp>
      <p:sp>
        <p:nvSpPr>
          <p:cNvPr id="87" name="Google Shape;87;p13"/>
          <p:cNvSpPr txBox="1">
            <a:spLocks noGrp="1"/>
          </p:cNvSpPr>
          <p:nvPr>
            <p:ph type="subTitle" idx="1"/>
          </p:nvPr>
        </p:nvSpPr>
        <p:spPr>
          <a:xfrm>
            <a:off x="313375" y="3172900"/>
            <a:ext cx="8520600" cy="1722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900" dirty="0"/>
              <a:t>Akash Venkatesan 					2018A3PS1106P</a:t>
            </a:r>
            <a:endParaRPr sz="1900" dirty="0"/>
          </a:p>
          <a:p>
            <a:pPr marL="0" lvl="0" indent="0" algn="l" rtl="0">
              <a:spcBef>
                <a:spcPts val="0"/>
              </a:spcBef>
              <a:spcAft>
                <a:spcPts val="0"/>
              </a:spcAft>
              <a:buNone/>
            </a:pPr>
            <a:r>
              <a:rPr lang="en" sz="1900" dirty="0"/>
              <a:t>Shreyas Bhat Kera 					2018A7PS1119P</a:t>
            </a:r>
            <a:endParaRPr sz="1900" dirty="0"/>
          </a:p>
          <a:p>
            <a:pPr marL="0" lvl="0" indent="0" algn="l" rtl="0">
              <a:spcBef>
                <a:spcPts val="0"/>
              </a:spcBef>
              <a:spcAft>
                <a:spcPts val="0"/>
              </a:spcAft>
              <a:buNone/>
            </a:pPr>
            <a:r>
              <a:rPr lang="en" sz="1900" dirty="0"/>
              <a:t>N Harishchandra Prasad 					2018A3PS0422P</a:t>
            </a:r>
            <a:endParaRPr sz="1900" dirty="0"/>
          </a:p>
          <a:p>
            <a:pPr marL="0" lvl="0" indent="0" algn="l" rtl="0">
              <a:spcBef>
                <a:spcPts val="0"/>
              </a:spcBef>
              <a:spcAft>
                <a:spcPts val="0"/>
              </a:spcAft>
              <a:buNone/>
            </a:pPr>
            <a:endParaRPr sz="1900" dirty="0"/>
          </a:p>
          <a:p>
            <a:pPr marL="0" lvl="0" indent="0" algn="l" rtl="0">
              <a:spcBef>
                <a:spcPts val="0"/>
              </a:spcBef>
              <a:spcAft>
                <a:spcPts val="0"/>
              </a:spcAft>
              <a:buNone/>
            </a:pPr>
            <a:r>
              <a:rPr lang="en" sz="1900" dirty="0"/>
              <a:t>Paper ID 						13</a:t>
            </a:r>
            <a:endParaRPr sz="19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22"/>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Formulation(Contd.)</a:t>
            </a:r>
            <a:endParaRPr/>
          </a:p>
        </p:txBody>
      </p:sp>
      <p:sp>
        <p:nvSpPr>
          <p:cNvPr id="142" name="Google Shape;142;p22"/>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endParaRPr>
              <a:solidFill>
                <a:srgbClr val="000000"/>
              </a:solidFill>
            </a:endParaRPr>
          </a:p>
          <a:p>
            <a:pPr marL="0" lvl="0" indent="0" algn="l" rtl="0">
              <a:lnSpc>
                <a:spcPct val="100000"/>
              </a:lnSpc>
              <a:spcBef>
                <a:spcPts val="0"/>
              </a:spcBef>
              <a:spcAft>
                <a:spcPts val="0"/>
              </a:spcAft>
              <a:buNone/>
            </a:pPr>
            <a:r>
              <a:rPr lang="en">
                <a:solidFill>
                  <a:srgbClr val="000000"/>
                </a:solidFill>
              </a:rPr>
              <a:t>In addition, there exists two adversarial discriminators D</a:t>
            </a:r>
            <a:r>
              <a:rPr lang="en" baseline="-25000">
                <a:solidFill>
                  <a:srgbClr val="000000"/>
                </a:solidFill>
              </a:rPr>
              <a:t>X</a:t>
            </a:r>
            <a:r>
              <a:rPr lang="en">
                <a:solidFill>
                  <a:srgbClr val="000000"/>
                </a:solidFill>
              </a:rPr>
              <a:t> and D</a:t>
            </a:r>
            <a:r>
              <a:rPr lang="en" baseline="-25000">
                <a:solidFill>
                  <a:srgbClr val="000000"/>
                </a:solidFill>
              </a:rPr>
              <a:t>Y</a:t>
            </a:r>
            <a:r>
              <a:rPr lang="en">
                <a:solidFill>
                  <a:srgbClr val="000000"/>
                </a:solidFill>
              </a:rPr>
              <a:t> , where D</a:t>
            </a:r>
            <a:r>
              <a:rPr lang="en" baseline="-25000">
                <a:solidFill>
                  <a:srgbClr val="000000"/>
                </a:solidFill>
              </a:rPr>
              <a:t>X</a:t>
            </a:r>
            <a:r>
              <a:rPr lang="en">
                <a:solidFill>
                  <a:srgbClr val="000000"/>
                </a:solidFill>
              </a:rPr>
              <a:t> aims to distinguish between images {x} and translated images {F(y)}; in the same way, D</a:t>
            </a:r>
            <a:r>
              <a:rPr lang="en" baseline="-25000">
                <a:solidFill>
                  <a:srgbClr val="000000"/>
                </a:solidFill>
              </a:rPr>
              <a:t>Y</a:t>
            </a:r>
            <a:r>
              <a:rPr lang="en">
                <a:solidFill>
                  <a:srgbClr val="000000"/>
                </a:solidFill>
              </a:rPr>
              <a:t> aims to discriminate between {y} and {G(x)}. </a:t>
            </a:r>
            <a:endParaRPr>
              <a:solidFill>
                <a:srgbClr val="000000"/>
              </a:solidFill>
            </a:endParaRPr>
          </a:p>
          <a:p>
            <a:pPr marL="0" lvl="0" indent="0" algn="l" rtl="0">
              <a:lnSpc>
                <a:spcPct val="100000"/>
              </a:lnSpc>
              <a:spcBef>
                <a:spcPts val="0"/>
              </a:spcBef>
              <a:spcAft>
                <a:spcPts val="0"/>
              </a:spcAft>
              <a:buClr>
                <a:schemeClr val="dk1"/>
              </a:buClr>
              <a:buSzPts val="1100"/>
              <a:buFont typeface="Arial"/>
              <a:buNone/>
            </a:pPr>
            <a:endParaRPr>
              <a:solidFill>
                <a:srgbClr val="000000"/>
              </a:solidFill>
            </a:endParaRPr>
          </a:p>
          <a:p>
            <a:pPr marL="0" lvl="0" indent="0" algn="l" rtl="0">
              <a:lnSpc>
                <a:spcPct val="100000"/>
              </a:lnSpc>
              <a:spcBef>
                <a:spcPts val="0"/>
              </a:spcBef>
              <a:spcAft>
                <a:spcPts val="0"/>
              </a:spcAft>
              <a:buNone/>
            </a:pPr>
            <a:r>
              <a:rPr lang="en">
                <a:solidFill>
                  <a:srgbClr val="000000"/>
                </a:solidFill>
              </a:rPr>
              <a:t>The objective contains two types of terms: </a:t>
            </a:r>
            <a:endParaRPr>
              <a:solidFill>
                <a:srgbClr val="000000"/>
              </a:solidFill>
            </a:endParaRPr>
          </a:p>
          <a:p>
            <a:pPr marL="457200" lvl="0" indent="-311150" algn="l" rtl="0">
              <a:lnSpc>
                <a:spcPct val="100000"/>
              </a:lnSpc>
              <a:spcBef>
                <a:spcPts val="0"/>
              </a:spcBef>
              <a:spcAft>
                <a:spcPts val="0"/>
              </a:spcAft>
              <a:buClr>
                <a:srgbClr val="000000"/>
              </a:buClr>
              <a:buSzPts val="1300"/>
              <a:buChar char="●"/>
            </a:pPr>
            <a:r>
              <a:rPr lang="en">
                <a:solidFill>
                  <a:srgbClr val="000000"/>
                </a:solidFill>
              </a:rPr>
              <a:t>adversarial losses for matching the distribution of generated images to the data distribution in the target domain</a:t>
            </a:r>
            <a:endParaRPr>
              <a:solidFill>
                <a:srgbClr val="000000"/>
              </a:solidFill>
            </a:endParaRPr>
          </a:p>
          <a:p>
            <a:pPr marL="457200" lvl="0" indent="-311150" algn="l" rtl="0">
              <a:lnSpc>
                <a:spcPct val="100000"/>
              </a:lnSpc>
              <a:spcBef>
                <a:spcPts val="0"/>
              </a:spcBef>
              <a:spcAft>
                <a:spcPts val="0"/>
              </a:spcAft>
              <a:buClr>
                <a:srgbClr val="000000"/>
              </a:buClr>
              <a:buSzPts val="1300"/>
              <a:buChar char="●"/>
            </a:pPr>
            <a:r>
              <a:rPr lang="en">
                <a:solidFill>
                  <a:srgbClr val="000000"/>
                </a:solidFill>
              </a:rPr>
              <a:t>cycle consistency losses to prevent the learned mappings G and F from contradicting each other</a:t>
            </a:r>
            <a:endParaRPr>
              <a:solidFill>
                <a:srgbClr val="000000"/>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23"/>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Adversarial Loss</a:t>
            </a:r>
            <a:endParaRPr/>
          </a:p>
        </p:txBody>
      </p:sp>
      <p:sp>
        <p:nvSpPr>
          <p:cNvPr id="148" name="Google Shape;148;p23"/>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a:solidFill>
                  <a:srgbClr val="000000"/>
                </a:solidFill>
              </a:rPr>
              <a:t>An adversarial loss is applied to both mapping functions. </a:t>
            </a:r>
            <a:endParaRPr>
              <a:solidFill>
                <a:srgbClr val="000000"/>
              </a:solidFill>
            </a:endParaRPr>
          </a:p>
          <a:p>
            <a:pPr marL="0" lvl="0" indent="0" algn="l" rtl="0">
              <a:lnSpc>
                <a:spcPct val="100000"/>
              </a:lnSpc>
              <a:spcBef>
                <a:spcPts val="0"/>
              </a:spcBef>
              <a:spcAft>
                <a:spcPts val="0"/>
              </a:spcAft>
              <a:buNone/>
            </a:pPr>
            <a:r>
              <a:rPr lang="en">
                <a:solidFill>
                  <a:srgbClr val="000000"/>
                </a:solidFill>
              </a:rPr>
              <a:t>For the mapping function G : X → Y and its discriminator DY , the objective is expressed as: </a:t>
            </a:r>
            <a:endParaRPr>
              <a:solidFill>
                <a:srgbClr val="000000"/>
              </a:solidFill>
            </a:endParaRPr>
          </a:p>
          <a:p>
            <a:pPr marL="0" lvl="0" indent="0" algn="l" rtl="0">
              <a:lnSpc>
                <a:spcPct val="100000"/>
              </a:lnSpc>
              <a:spcBef>
                <a:spcPts val="0"/>
              </a:spcBef>
              <a:spcAft>
                <a:spcPts val="0"/>
              </a:spcAft>
              <a:buNone/>
            </a:pPr>
            <a:endParaRPr>
              <a:solidFill>
                <a:srgbClr val="000000"/>
              </a:solidFill>
            </a:endParaRPr>
          </a:p>
          <a:p>
            <a:pPr marL="0" lvl="0" indent="0" algn="ctr" rtl="0">
              <a:lnSpc>
                <a:spcPct val="100000"/>
              </a:lnSpc>
              <a:spcBef>
                <a:spcPts val="0"/>
              </a:spcBef>
              <a:spcAft>
                <a:spcPts val="0"/>
              </a:spcAft>
              <a:buNone/>
            </a:pPr>
            <a:r>
              <a:rPr lang="en">
                <a:solidFill>
                  <a:srgbClr val="000000"/>
                </a:solidFill>
              </a:rPr>
              <a:t>L</a:t>
            </a:r>
            <a:r>
              <a:rPr lang="en" baseline="-25000">
                <a:solidFill>
                  <a:srgbClr val="000000"/>
                </a:solidFill>
              </a:rPr>
              <a:t>GAN</a:t>
            </a:r>
            <a:r>
              <a:rPr lang="en">
                <a:solidFill>
                  <a:srgbClr val="000000"/>
                </a:solidFill>
              </a:rPr>
              <a:t>(G, DY , X, Y ) = E</a:t>
            </a:r>
            <a:r>
              <a:rPr lang="en" baseline="-25000">
                <a:solidFill>
                  <a:srgbClr val="000000"/>
                </a:solidFill>
              </a:rPr>
              <a:t>y~p</a:t>
            </a:r>
            <a:r>
              <a:rPr lang="en" sz="900" baseline="-25000">
                <a:solidFill>
                  <a:srgbClr val="000000"/>
                </a:solidFill>
              </a:rPr>
              <a:t>data</a:t>
            </a:r>
            <a:r>
              <a:rPr lang="en">
                <a:solidFill>
                  <a:srgbClr val="000000"/>
                </a:solidFill>
              </a:rPr>
              <a:t>(y) [log D</a:t>
            </a:r>
            <a:r>
              <a:rPr lang="en" baseline="-25000">
                <a:solidFill>
                  <a:srgbClr val="000000"/>
                </a:solidFill>
              </a:rPr>
              <a:t>Y</a:t>
            </a:r>
            <a:r>
              <a:rPr lang="en">
                <a:solidFill>
                  <a:srgbClr val="000000"/>
                </a:solidFill>
              </a:rPr>
              <a:t> (y)] + E</a:t>
            </a:r>
            <a:r>
              <a:rPr lang="en" baseline="-25000">
                <a:solidFill>
                  <a:srgbClr val="000000"/>
                </a:solidFill>
              </a:rPr>
              <a:t>x~p</a:t>
            </a:r>
            <a:r>
              <a:rPr lang="en" sz="800" baseline="-25000">
                <a:solidFill>
                  <a:srgbClr val="000000"/>
                </a:solidFill>
              </a:rPr>
              <a:t>data</a:t>
            </a:r>
            <a:r>
              <a:rPr lang="en">
                <a:solidFill>
                  <a:srgbClr val="000000"/>
                </a:solidFill>
              </a:rPr>
              <a:t>(x) [log(1 − D</a:t>
            </a:r>
            <a:r>
              <a:rPr lang="en" baseline="-25000">
                <a:solidFill>
                  <a:srgbClr val="000000"/>
                </a:solidFill>
              </a:rPr>
              <a:t>Y</a:t>
            </a:r>
            <a:r>
              <a:rPr lang="en">
                <a:solidFill>
                  <a:srgbClr val="000000"/>
                </a:solidFill>
              </a:rPr>
              <a:t> (G(x))], </a:t>
            </a:r>
            <a:endParaRPr>
              <a:solidFill>
                <a:srgbClr val="000000"/>
              </a:solidFill>
            </a:endParaRPr>
          </a:p>
          <a:p>
            <a:pPr marL="0" lvl="0" indent="0" algn="ctr" rtl="0">
              <a:lnSpc>
                <a:spcPct val="100000"/>
              </a:lnSpc>
              <a:spcBef>
                <a:spcPts val="0"/>
              </a:spcBef>
              <a:spcAft>
                <a:spcPts val="0"/>
              </a:spcAft>
              <a:buNone/>
            </a:pPr>
            <a:endParaRPr>
              <a:solidFill>
                <a:srgbClr val="000000"/>
              </a:solidFill>
            </a:endParaRPr>
          </a:p>
          <a:p>
            <a:pPr marL="0" lvl="0" indent="0" algn="l" rtl="0">
              <a:lnSpc>
                <a:spcPct val="100000"/>
              </a:lnSpc>
              <a:spcBef>
                <a:spcPts val="0"/>
              </a:spcBef>
              <a:spcAft>
                <a:spcPts val="0"/>
              </a:spcAft>
              <a:buNone/>
            </a:pPr>
            <a:r>
              <a:rPr lang="en">
                <a:solidFill>
                  <a:srgbClr val="000000"/>
                </a:solidFill>
              </a:rPr>
              <a:t>where G tries to generate images G(x) that look similar to images from domain Y , while D</a:t>
            </a:r>
            <a:r>
              <a:rPr lang="en" baseline="-25000">
                <a:solidFill>
                  <a:srgbClr val="000000"/>
                </a:solidFill>
              </a:rPr>
              <a:t>Y</a:t>
            </a:r>
            <a:r>
              <a:rPr lang="en">
                <a:solidFill>
                  <a:srgbClr val="000000"/>
                </a:solidFill>
              </a:rPr>
              <a:t> aims to distinguish between translated samples G(x) and real samples y. </a:t>
            </a:r>
            <a:endParaRPr>
              <a:solidFill>
                <a:srgbClr val="000000"/>
              </a:solidFill>
            </a:endParaRPr>
          </a:p>
          <a:p>
            <a:pPr marL="0" lvl="0" indent="0" algn="ctr" rtl="0">
              <a:lnSpc>
                <a:spcPct val="100000"/>
              </a:lnSpc>
              <a:spcBef>
                <a:spcPts val="0"/>
              </a:spcBef>
              <a:spcAft>
                <a:spcPts val="0"/>
              </a:spcAft>
              <a:buNone/>
            </a:pPr>
            <a:endParaRPr>
              <a:solidFill>
                <a:srgbClr val="000000"/>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2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Adversarial Loss(Contd.)</a:t>
            </a:r>
            <a:endParaRPr/>
          </a:p>
        </p:txBody>
      </p:sp>
      <p:sp>
        <p:nvSpPr>
          <p:cNvPr id="154" name="Google Shape;154;p24"/>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a:solidFill>
                  <a:srgbClr val="000000"/>
                </a:solidFill>
              </a:rPr>
              <a:t>G aims to minimize this objective against an adversary D</a:t>
            </a:r>
            <a:r>
              <a:rPr lang="en" baseline="-25000">
                <a:solidFill>
                  <a:srgbClr val="000000"/>
                </a:solidFill>
              </a:rPr>
              <a:t>y</a:t>
            </a:r>
            <a:r>
              <a:rPr lang="en">
                <a:solidFill>
                  <a:srgbClr val="000000"/>
                </a:solidFill>
              </a:rPr>
              <a:t> that tries to maximize it, i.e., </a:t>
            </a:r>
            <a:endParaRPr>
              <a:solidFill>
                <a:srgbClr val="000000"/>
              </a:solidFill>
            </a:endParaRPr>
          </a:p>
          <a:p>
            <a:pPr marL="0" lvl="0" indent="0" algn="l" rtl="0">
              <a:lnSpc>
                <a:spcPct val="100000"/>
              </a:lnSpc>
              <a:spcBef>
                <a:spcPts val="0"/>
              </a:spcBef>
              <a:spcAft>
                <a:spcPts val="0"/>
              </a:spcAft>
              <a:buNone/>
            </a:pPr>
            <a:endParaRPr>
              <a:solidFill>
                <a:srgbClr val="000000"/>
              </a:solidFill>
            </a:endParaRPr>
          </a:p>
          <a:p>
            <a:pPr marL="0" lvl="0" indent="0" algn="ctr" rtl="0">
              <a:lnSpc>
                <a:spcPct val="100000"/>
              </a:lnSpc>
              <a:spcBef>
                <a:spcPts val="0"/>
              </a:spcBef>
              <a:spcAft>
                <a:spcPts val="0"/>
              </a:spcAft>
              <a:buNone/>
            </a:pPr>
            <a:r>
              <a:rPr lang="en">
                <a:solidFill>
                  <a:srgbClr val="000000"/>
                </a:solidFill>
              </a:rPr>
              <a:t>min</a:t>
            </a:r>
            <a:r>
              <a:rPr lang="en" baseline="-25000">
                <a:solidFill>
                  <a:srgbClr val="000000"/>
                </a:solidFill>
              </a:rPr>
              <a:t>G</a:t>
            </a:r>
            <a:r>
              <a:rPr lang="en">
                <a:solidFill>
                  <a:srgbClr val="000000"/>
                </a:solidFill>
              </a:rPr>
              <a:t> max</a:t>
            </a:r>
            <a:r>
              <a:rPr lang="en" baseline="-25000">
                <a:solidFill>
                  <a:srgbClr val="000000"/>
                </a:solidFill>
              </a:rPr>
              <a:t>D</a:t>
            </a:r>
            <a:r>
              <a:rPr lang="en" sz="700" baseline="-25000">
                <a:solidFill>
                  <a:srgbClr val="000000"/>
                </a:solidFill>
              </a:rPr>
              <a:t>Y</a:t>
            </a:r>
            <a:r>
              <a:rPr lang="en">
                <a:solidFill>
                  <a:srgbClr val="000000"/>
                </a:solidFill>
              </a:rPr>
              <a:t> L</a:t>
            </a:r>
            <a:r>
              <a:rPr lang="en" baseline="-25000">
                <a:solidFill>
                  <a:srgbClr val="000000"/>
                </a:solidFill>
              </a:rPr>
              <a:t>GAN</a:t>
            </a:r>
            <a:r>
              <a:rPr lang="en">
                <a:solidFill>
                  <a:srgbClr val="000000"/>
                </a:solidFill>
              </a:rPr>
              <a:t>(G, D</a:t>
            </a:r>
            <a:r>
              <a:rPr lang="en" baseline="-25000">
                <a:solidFill>
                  <a:srgbClr val="000000"/>
                </a:solidFill>
              </a:rPr>
              <a:t>Y</a:t>
            </a:r>
            <a:r>
              <a:rPr lang="en">
                <a:solidFill>
                  <a:srgbClr val="000000"/>
                </a:solidFill>
              </a:rPr>
              <a:t> , X, Y ). </a:t>
            </a:r>
            <a:endParaRPr>
              <a:solidFill>
                <a:srgbClr val="000000"/>
              </a:solidFill>
            </a:endParaRPr>
          </a:p>
          <a:p>
            <a:pPr marL="0" lvl="0" indent="0" algn="ctr" rtl="0">
              <a:lnSpc>
                <a:spcPct val="100000"/>
              </a:lnSpc>
              <a:spcBef>
                <a:spcPts val="0"/>
              </a:spcBef>
              <a:spcAft>
                <a:spcPts val="0"/>
              </a:spcAft>
              <a:buNone/>
            </a:pPr>
            <a:endParaRPr>
              <a:solidFill>
                <a:srgbClr val="000000"/>
              </a:solidFill>
            </a:endParaRPr>
          </a:p>
          <a:p>
            <a:pPr marL="0" lvl="0" indent="0" algn="l" rtl="0">
              <a:lnSpc>
                <a:spcPct val="100000"/>
              </a:lnSpc>
              <a:spcBef>
                <a:spcPts val="0"/>
              </a:spcBef>
              <a:spcAft>
                <a:spcPts val="0"/>
              </a:spcAft>
              <a:buNone/>
            </a:pPr>
            <a:r>
              <a:rPr lang="en">
                <a:solidFill>
                  <a:srgbClr val="000000"/>
                </a:solidFill>
              </a:rPr>
              <a:t>A similar adversarial loss is introduced for the mapping function F : Y → X and its discriminator D</a:t>
            </a:r>
            <a:r>
              <a:rPr lang="en" baseline="-25000">
                <a:solidFill>
                  <a:srgbClr val="000000"/>
                </a:solidFill>
              </a:rPr>
              <a:t>X </a:t>
            </a:r>
            <a:r>
              <a:rPr lang="en">
                <a:solidFill>
                  <a:srgbClr val="000000"/>
                </a:solidFill>
              </a:rPr>
              <a:t>as well: i.e.,</a:t>
            </a:r>
            <a:endParaRPr>
              <a:solidFill>
                <a:srgbClr val="000000"/>
              </a:solidFill>
            </a:endParaRPr>
          </a:p>
          <a:p>
            <a:pPr marL="0" lvl="0" indent="0" algn="l" rtl="0">
              <a:lnSpc>
                <a:spcPct val="100000"/>
              </a:lnSpc>
              <a:spcBef>
                <a:spcPts val="0"/>
              </a:spcBef>
              <a:spcAft>
                <a:spcPts val="0"/>
              </a:spcAft>
              <a:buNone/>
            </a:pPr>
            <a:endParaRPr>
              <a:solidFill>
                <a:srgbClr val="000000"/>
              </a:solidFill>
            </a:endParaRPr>
          </a:p>
          <a:p>
            <a:pPr marL="0" lvl="0" indent="0" algn="ctr" rtl="0">
              <a:lnSpc>
                <a:spcPct val="100000"/>
              </a:lnSpc>
              <a:spcBef>
                <a:spcPts val="0"/>
              </a:spcBef>
              <a:spcAft>
                <a:spcPts val="0"/>
              </a:spcAft>
              <a:buNone/>
            </a:pPr>
            <a:r>
              <a:rPr lang="en">
                <a:solidFill>
                  <a:srgbClr val="000000"/>
                </a:solidFill>
              </a:rPr>
              <a:t> min</a:t>
            </a:r>
            <a:r>
              <a:rPr lang="en" baseline="-25000">
                <a:solidFill>
                  <a:srgbClr val="000000"/>
                </a:solidFill>
              </a:rPr>
              <a:t>F</a:t>
            </a:r>
            <a:r>
              <a:rPr lang="en">
                <a:solidFill>
                  <a:srgbClr val="000000"/>
                </a:solidFill>
              </a:rPr>
              <a:t> max</a:t>
            </a:r>
            <a:r>
              <a:rPr lang="en" baseline="-25000">
                <a:solidFill>
                  <a:srgbClr val="000000"/>
                </a:solidFill>
              </a:rPr>
              <a:t>D</a:t>
            </a:r>
            <a:r>
              <a:rPr lang="en" sz="900" baseline="-25000">
                <a:solidFill>
                  <a:srgbClr val="000000"/>
                </a:solidFill>
              </a:rPr>
              <a:t>X</a:t>
            </a:r>
            <a:r>
              <a:rPr lang="en">
                <a:solidFill>
                  <a:srgbClr val="000000"/>
                </a:solidFill>
              </a:rPr>
              <a:t> L</a:t>
            </a:r>
            <a:r>
              <a:rPr lang="en" baseline="-25000">
                <a:solidFill>
                  <a:srgbClr val="000000"/>
                </a:solidFill>
              </a:rPr>
              <a:t>GAN</a:t>
            </a:r>
            <a:r>
              <a:rPr lang="en">
                <a:solidFill>
                  <a:srgbClr val="000000"/>
                </a:solidFill>
              </a:rPr>
              <a:t>(F, D</a:t>
            </a:r>
            <a:r>
              <a:rPr lang="en" baseline="-25000">
                <a:solidFill>
                  <a:srgbClr val="000000"/>
                </a:solidFill>
              </a:rPr>
              <a:t>X</a:t>
            </a:r>
            <a:r>
              <a:rPr lang="en">
                <a:solidFill>
                  <a:srgbClr val="000000"/>
                </a:solidFill>
              </a:rPr>
              <a:t>, Y, X).</a:t>
            </a:r>
            <a:endParaRPr>
              <a:solidFill>
                <a:srgbClr val="000000"/>
              </a:solidFill>
            </a:endParaRPr>
          </a:p>
          <a:p>
            <a:pPr marL="0" lvl="0" indent="0" algn="l" rtl="0">
              <a:spcBef>
                <a:spcPts val="0"/>
              </a:spcBef>
              <a:spcAft>
                <a:spcPts val="1600"/>
              </a:spcAft>
              <a:buNone/>
            </a:pPr>
            <a:endParaRPr>
              <a:solidFill>
                <a:srgbClr val="000000"/>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2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Cycle Consistency Loss</a:t>
            </a:r>
            <a:endParaRPr/>
          </a:p>
        </p:txBody>
      </p:sp>
      <p:sp>
        <p:nvSpPr>
          <p:cNvPr id="160" name="Google Shape;160;p25"/>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42900" algn="l" rtl="0">
              <a:lnSpc>
                <a:spcPct val="100000"/>
              </a:lnSpc>
              <a:spcBef>
                <a:spcPts val="0"/>
              </a:spcBef>
              <a:spcAft>
                <a:spcPts val="0"/>
              </a:spcAft>
              <a:buClr>
                <a:srgbClr val="000000"/>
              </a:buClr>
              <a:buSzPts val="1800"/>
              <a:buChar char="●"/>
            </a:pPr>
            <a:r>
              <a:rPr lang="en" sz="1800">
                <a:solidFill>
                  <a:srgbClr val="000000"/>
                </a:solidFill>
              </a:rPr>
              <a:t>With a large enough capacity, a network can map the same set of input images to any random permutation of images in the target domain, where any of the learned mappings can induce an output distribution that matches the target distribution. </a:t>
            </a:r>
            <a:endParaRPr sz="1800">
              <a:solidFill>
                <a:srgbClr val="000000"/>
              </a:solidFill>
            </a:endParaRPr>
          </a:p>
          <a:p>
            <a:pPr marL="457200" lvl="0" indent="-342900" algn="l" rtl="0">
              <a:lnSpc>
                <a:spcPct val="100000"/>
              </a:lnSpc>
              <a:spcBef>
                <a:spcPts val="0"/>
              </a:spcBef>
              <a:spcAft>
                <a:spcPts val="0"/>
              </a:spcAft>
              <a:buClr>
                <a:srgbClr val="000000"/>
              </a:buClr>
              <a:buSzPts val="1800"/>
              <a:buChar char="●"/>
            </a:pPr>
            <a:r>
              <a:rPr lang="en" sz="1800">
                <a:solidFill>
                  <a:srgbClr val="000000"/>
                </a:solidFill>
              </a:rPr>
              <a:t>Thus, adversarial losses alone cannot guarantee that the learned function can map an individual input x</a:t>
            </a:r>
            <a:r>
              <a:rPr lang="en" sz="1800" baseline="-25000">
                <a:solidFill>
                  <a:srgbClr val="000000"/>
                </a:solidFill>
              </a:rPr>
              <a:t>i</a:t>
            </a:r>
            <a:r>
              <a:rPr lang="en" sz="1800">
                <a:solidFill>
                  <a:srgbClr val="000000"/>
                </a:solidFill>
              </a:rPr>
              <a:t> to a desired output y</a:t>
            </a:r>
            <a:r>
              <a:rPr lang="en" sz="1800" baseline="-25000">
                <a:solidFill>
                  <a:srgbClr val="000000"/>
                </a:solidFill>
              </a:rPr>
              <a:t>i</a:t>
            </a:r>
            <a:r>
              <a:rPr lang="en" sz="1800">
                <a:solidFill>
                  <a:srgbClr val="000000"/>
                </a:solidFill>
              </a:rPr>
              <a:t> . </a:t>
            </a:r>
            <a:endParaRPr sz="1800">
              <a:solidFill>
                <a:srgbClr val="000000"/>
              </a:solidFill>
            </a:endParaRPr>
          </a:p>
          <a:p>
            <a:pPr marL="457200" lvl="0" indent="0" algn="l" rtl="0">
              <a:lnSpc>
                <a:spcPct val="100000"/>
              </a:lnSpc>
              <a:spcBef>
                <a:spcPts val="0"/>
              </a:spcBef>
              <a:spcAft>
                <a:spcPts val="0"/>
              </a:spcAft>
              <a:buNone/>
            </a:pPr>
            <a:endParaRPr>
              <a:solidFill>
                <a:srgbClr val="000000"/>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26"/>
          <p:cNvSpPr txBox="1">
            <a:spLocks noGrp="1"/>
          </p:cNvSpPr>
          <p:nvPr>
            <p:ph type="title"/>
          </p:nvPr>
        </p:nvSpPr>
        <p:spPr>
          <a:xfrm>
            <a:off x="729450" y="562625"/>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Cycle Consistency Loss</a:t>
            </a:r>
            <a:endParaRPr/>
          </a:p>
        </p:txBody>
      </p:sp>
      <p:sp>
        <p:nvSpPr>
          <p:cNvPr id="166" name="Google Shape;166;p26"/>
          <p:cNvSpPr txBox="1">
            <a:spLocks noGrp="1"/>
          </p:cNvSpPr>
          <p:nvPr>
            <p:ph type="body" idx="1"/>
          </p:nvPr>
        </p:nvSpPr>
        <p:spPr>
          <a:xfrm>
            <a:off x="0" y="1441200"/>
            <a:ext cx="4572000" cy="2261100"/>
          </a:xfrm>
          <a:prstGeom prst="rect">
            <a:avLst/>
          </a:prstGeom>
        </p:spPr>
        <p:txBody>
          <a:bodyPr spcFirstLastPara="1" wrap="square" lIns="91425" tIns="91425" rIns="91425" bIns="91425" anchor="t" anchorCtr="0">
            <a:noAutofit/>
          </a:bodyPr>
          <a:lstStyle/>
          <a:p>
            <a:pPr marL="457200" lvl="0" indent="-311150" algn="l" rtl="0">
              <a:lnSpc>
                <a:spcPct val="100000"/>
              </a:lnSpc>
              <a:spcBef>
                <a:spcPts val="0"/>
              </a:spcBef>
              <a:spcAft>
                <a:spcPts val="0"/>
              </a:spcAft>
              <a:buClr>
                <a:srgbClr val="000000"/>
              </a:buClr>
              <a:buSzPts val="1300"/>
              <a:buChar char="●"/>
            </a:pPr>
            <a:r>
              <a:rPr lang="en">
                <a:solidFill>
                  <a:srgbClr val="000000"/>
                </a:solidFill>
              </a:rPr>
              <a:t>To further reduce the space of possible mapping functions, the learned mapping functions should be cycle-consistent: as shown in the image, for each image x from domain X, the image translation cycle should be able to bring x back to the original image, i.e., </a:t>
            </a:r>
            <a:endParaRPr>
              <a:solidFill>
                <a:srgbClr val="000000"/>
              </a:solidFill>
            </a:endParaRPr>
          </a:p>
          <a:p>
            <a:pPr marL="457200" lvl="0" indent="0" algn="ctr" rtl="0">
              <a:lnSpc>
                <a:spcPct val="100000"/>
              </a:lnSpc>
              <a:spcBef>
                <a:spcPts val="0"/>
              </a:spcBef>
              <a:spcAft>
                <a:spcPts val="0"/>
              </a:spcAft>
              <a:buNone/>
            </a:pPr>
            <a:r>
              <a:rPr lang="en">
                <a:solidFill>
                  <a:srgbClr val="000000"/>
                </a:solidFill>
              </a:rPr>
              <a:t>x → G(x) → F(G(x)) ≈ x. </a:t>
            </a:r>
            <a:endParaRPr>
              <a:solidFill>
                <a:srgbClr val="000000"/>
              </a:solidFill>
            </a:endParaRPr>
          </a:p>
          <a:p>
            <a:pPr marL="457200" lvl="0" indent="0" algn="ctr" rtl="0">
              <a:lnSpc>
                <a:spcPct val="100000"/>
              </a:lnSpc>
              <a:spcBef>
                <a:spcPts val="0"/>
              </a:spcBef>
              <a:spcAft>
                <a:spcPts val="0"/>
              </a:spcAft>
              <a:buNone/>
            </a:pPr>
            <a:r>
              <a:rPr lang="en">
                <a:solidFill>
                  <a:srgbClr val="000000"/>
                </a:solidFill>
              </a:rPr>
              <a:t>This is called forward cycle consistency</a:t>
            </a:r>
            <a:endParaRPr/>
          </a:p>
        </p:txBody>
      </p:sp>
      <p:pic>
        <p:nvPicPr>
          <p:cNvPr id="167" name="Google Shape;167;p26"/>
          <p:cNvPicPr preferRelativeResize="0"/>
          <p:nvPr/>
        </p:nvPicPr>
        <p:blipFill>
          <a:blip r:embed="rId3">
            <a:alphaModFix/>
          </a:blip>
          <a:stretch>
            <a:fillRect/>
          </a:stretch>
        </p:blipFill>
        <p:spPr>
          <a:xfrm>
            <a:off x="1160275" y="3135175"/>
            <a:ext cx="2645275" cy="1863200"/>
          </a:xfrm>
          <a:prstGeom prst="rect">
            <a:avLst/>
          </a:prstGeom>
          <a:noFill/>
          <a:ln>
            <a:noFill/>
          </a:ln>
        </p:spPr>
      </p:pic>
      <p:sp>
        <p:nvSpPr>
          <p:cNvPr id="168" name="Google Shape;168;p26"/>
          <p:cNvSpPr txBox="1"/>
          <p:nvPr/>
        </p:nvSpPr>
        <p:spPr>
          <a:xfrm>
            <a:off x="4571900" y="1441200"/>
            <a:ext cx="4572000" cy="1434300"/>
          </a:xfrm>
          <a:prstGeom prst="rect">
            <a:avLst/>
          </a:prstGeom>
          <a:noFill/>
          <a:ln>
            <a:noFill/>
          </a:ln>
        </p:spPr>
        <p:txBody>
          <a:bodyPr spcFirstLastPara="1" wrap="square" lIns="91425" tIns="91425" rIns="91425" bIns="91425" anchor="t" anchorCtr="0">
            <a:noAutofit/>
          </a:bodyPr>
          <a:lstStyle/>
          <a:p>
            <a:pPr marL="457200" lvl="0" indent="-311150" algn="l" rtl="0">
              <a:lnSpc>
                <a:spcPct val="115000"/>
              </a:lnSpc>
              <a:spcBef>
                <a:spcPts val="0"/>
              </a:spcBef>
              <a:spcAft>
                <a:spcPts val="0"/>
              </a:spcAft>
              <a:buClr>
                <a:srgbClr val="000000"/>
              </a:buClr>
              <a:buSzPts val="1300"/>
              <a:buFont typeface="Lato"/>
              <a:buChar char="●"/>
            </a:pPr>
            <a:r>
              <a:rPr lang="en" sz="1300">
                <a:latin typeface="Lato"/>
                <a:ea typeface="Lato"/>
                <a:cs typeface="Lato"/>
                <a:sym typeface="Lato"/>
              </a:rPr>
              <a:t>Similarly, as illustrated in the following figure, for each image y from domain Y , G and F should also satisfy backward cycle consistency: </a:t>
            </a:r>
            <a:endParaRPr sz="1300">
              <a:latin typeface="Lato"/>
              <a:ea typeface="Lato"/>
              <a:cs typeface="Lato"/>
              <a:sym typeface="Lato"/>
            </a:endParaRPr>
          </a:p>
          <a:p>
            <a:pPr marL="0" lvl="0" indent="0" algn="ctr" rtl="0">
              <a:lnSpc>
                <a:spcPct val="115000"/>
              </a:lnSpc>
              <a:spcBef>
                <a:spcPts val="1600"/>
              </a:spcBef>
              <a:spcAft>
                <a:spcPts val="0"/>
              </a:spcAft>
              <a:buNone/>
            </a:pPr>
            <a:r>
              <a:rPr lang="en" sz="1300">
                <a:latin typeface="Lato"/>
                <a:ea typeface="Lato"/>
                <a:cs typeface="Lato"/>
                <a:sym typeface="Lato"/>
              </a:rPr>
              <a:t>y → F(y) → G(F(y)) ≈ y.</a:t>
            </a:r>
            <a:endParaRPr sz="1300">
              <a:latin typeface="Lato"/>
              <a:ea typeface="Lato"/>
              <a:cs typeface="Lato"/>
              <a:sym typeface="Lato"/>
            </a:endParaRPr>
          </a:p>
          <a:p>
            <a:pPr marL="0" lvl="0" indent="0" algn="l" rtl="0">
              <a:spcBef>
                <a:spcPts val="1600"/>
              </a:spcBef>
              <a:spcAft>
                <a:spcPts val="0"/>
              </a:spcAft>
              <a:buNone/>
            </a:pPr>
            <a:endParaRPr>
              <a:latin typeface="Lato"/>
              <a:ea typeface="Lato"/>
              <a:cs typeface="Lato"/>
              <a:sym typeface="Lato"/>
            </a:endParaRPr>
          </a:p>
        </p:txBody>
      </p:sp>
      <p:pic>
        <p:nvPicPr>
          <p:cNvPr id="169" name="Google Shape;169;p26"/>
          <p:cNvPicPr preferRelativeResize="0"/>
          <p:nvPr/>
        </p:nvPicPr>
        <p:blipFill>
          <a:blip r:embed="rId4">
            <a:alphaModFix/>
          </a:blip>
          <a:stretch>
            <a:fillRect/>
          </a:stretch>
        </p:blipFill>
        <p:spPr>
          <a:xfrm>
            <a:off x="5480850" y="3162175"/>
            <a:ext cx="2754100" cy="18091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27"/>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Cycle Consistency Loss(Overall)</a:t>
            </a:r>
            <a:endParaRPr/>
          </a:p>
        </p:txBody>
      </p:sp>
      <p:sp>
        <p:nvSpPr>
          <p:cNvPr id="175" name="Google Shape;175;p27"/>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Clr>
                <a:srgbClr val="000000"/>
              </a:buClr>
              <a:buSzPts val="1300"/>
              <a:buChar char="●"/>
            </a:pPr>
            <a:r>
              <a:rPr lang="en">
                <a:solidFill>
                  <a:srgbClr val="000000"/>
                </a:solidFill>
              </a:rPr>
              <a:t>This behaviour is incentivized using a cycle consistency loss: </a:t>
            </a:r>
            <a:endParaRPr>
              <a:solidFill>
                <a:srgbClr val="000000"/>
              </a:solidFill>
            </a:endParaRPr>
          </a:p>
          <a:p>
            <a:pPr marL="0" lvl="0" indent="0" algn="ctr" rtl="0">
              <a:spcBef>
                <a:spcPts val="1600"/>
              </a:spcBef>
              <a:spcAft>
                <a:spcPts val="0"/>
              </a:spcAft>
              <a:buNone/>
            </a:pPr>
            <a:r>
              <a:rPr lang="en">
                <a:solidFill>
                  <a:srgbClr val="000000"/>
                </a:solidFill>
              </a:rPr>
              <a:t>L</a:t>
            </a:r>
            <a:r>
              <a:rPr lang="en" baseline="-25000">
                <a:solidFill>
                  <a:srgbClr val="000000"/>
                </a:solidFill>
              </a:rPr>
              <a:t>cyc</a:t>
            </a:r>
            <a:r>
              <a:rPr lang="en">
                <a:solidFill>
                  <a:srgbClr val="000000"/>
                </a:solidFill>
              </a:rPr>
              <a:t>(G, F) = E</a:t>
            </a:r>
            <a:r>
              <a:rPr lang="en" baseline="-25000">
                <a:solidFill>
                  <a:srgbClr val="000000"/>
                </a:solidFill>
              </a:rPr>
              <a:t>x~p</a:t>
            </a:r>
            <a:r>
              <a:rPr lang="en" sz="700" baseline="-25000">
                <a:solidFill>
                  <a:srgbClr val="000000"/>
                </a:solidFill>
              </a:rPr>
              <a:t>data</a:t>
            </a:r>
            <a:r>
              <a:rPr lang="en" baseline="-25000">
                <a:solidFill>
                  <a:srgbClr val="000000"/>
                </a:solidFill>
              </a:rPr>
              <a:t>(x)</a:t>
            </a:r>
            <a:r>
              <a:rPr lang="en">
                <a:solidFill>
                  <a:srgbClr val="000000"/>
                </a:solidFill>
              </a:rPr>
              <a:t>[||F(G(x)) − x||</a:t>
            </a:r>
            <a:r>
              <a:rPr lang="en" baseline="-25000">
                <a:solidFill>
                  <a:srgbClr val="000000"/>
                </a:solidFill>
              </a:rPr>
              <a:t>1</a:t>
            </a:r>
            <a:r>
              <a:rPr lang="en">
                <a:solidFill>
                  <a:srgbClr val="000000"/>
                </a:solidFill>
              </a:rPr>
              <a:t>] + E</a:t>
            </a:r>
            <a:r>
              <a:rPr lang="en" baseline="-25000">
                <a:solidFill>
                  <a:srgbClr val="000000"/>
                </a:solidFill>
              </a:rPr>
              <a:t>y~p</a:t>
            </a:r>
            <a:r>
              <a:rPr lang="en" sz="700" baseline="-25000">
                <a:solidFill>
                  <a:srgbClr val="000000"/>
                </a:solidFill>
              </a:rPr>
              <a:t>data</a:t>
            </a:r>
            <a:r>
              <a:rPr lang="en" baseline="-25000">
                <a:solidFill>
                  <a:srgbClr val="000000"/>
                </a:solidFill>
              </a:rPr>
              <a:t>(y)</a:t>
            </a:r>
            <a:r>
              <a:rPr lang="en">
                <a:solidFill>
                  <a:srgbClr val="000000"/>
                </a:solidFill>
              </a:rPr>
              <a:t> [||G(F(y)) − y||</a:t>
            </a:r>
            <a:r>
              <a:rPr lang="en" baseline="-25000">
                <a:solidFill>
                  <a:srgbClr val="000000"/>
                </a:solidFill>
              </a:rPr>
              <a:t>1</a:t>
            </a:r>
            <a:r>
              <a:rPr lang="en">
                <a:solidFill>
                  <a:srgbClr val="000000"/>
                </a:solidFill>
              </a:rPr>
              <a:t>]. </a:t>
            </a:r>
            <a:endParaRPr>
              <a:solidFill>
                <a:srgbClr val="000000"/>
              </a:solidFill>
            </a:endParaRPr>
          </a:p>
          <a:p>
            <a:pPr marL="457200" lvl="0" indent="-311150" algn="l" rtl="0">
              <a:spcBef>
                <a:spcPts val="1600"/>
              </a:spcBef>
              <a:spcAft>
                <a:spcPts val="0"/>
              </a:spcAft>
              <a:buClr>
                <a:srgbClr val="000000"/>
              </a:buClr>
              <a:buSzPts val="1300"/>
              <a:buChar char="●"/>
            </a:pPr>
            <a:r>
              <a:rPr lang="en">
                <a:solidFill>
                  <a:srgbClr val="000000"/>
                </a:solidFill>
              </a:rPr>
              <a:t>In preliminary experiments, the authors experimented with replacing the L1 norm in this loss with an adversarial loss between F(G(x)) and x, and between G(F(y)) and y, but did not observe improved performance. </a:t>
            </a:r>
            <a:endParaRPr>
              <a:solidFill>
                <a:srgbClr val="000000"/>
              </a:solidFill>
            </a:endParaRPr>
          </a:p>
          <a:p>
            <a:pPr marL="457200" lvl="0" indent="-311150" algn="l" rtl="0">
              <a:spcBef>
                <a:spcPts val="0"/>
              </a:spcBef>
              <a:spcAft>
                <a:spcPts val="0"/>
              </a:spcAft>
              <a:buClr>
                <a:srgbClr val="000000"/>
              </a:buClr>
              <a:buSzPts val="1300"/>
              <a:buChar char="●"/>
            </a:pPr>
            <a:r>
              <a:rPr lang="en">
                <a:solidFill>
                  <a:srgbClr val="000000"/>
                </a:solidFill>
              </a:rPr>
              <a:t>Visual results to show the effect of cycle consistency are given on the Results slides.</a:t>
            </a:r>
            <a:endParaRPr>
              <a:solidFill>
                <a:srgbClr val="000000"/>
              </a:solidFill>
            </a:endParaRPr>
          </a:p>
          <a:p>
            <a:pPr marL="457200" lvl="0" indent="0" algn="l" rtl="0">
              <a:spcBef>
                <a:spcPts val="1600"/>
              </a:spcBef>
              <a:spcAft>
                <a:spcPts val="1600"/>
              </a:spcAft>
              <a:buNone/>
            </a:pPr>
            <a:endParaRPr>
              <a:solidFill>
                <a:srgbClr val="000000"/>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28"/>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Full Objective Function</a:t>
            </a:r>
            <a:endParaRPr/>
          </a:p>
        </p:txBody>
      </p:sp>
      <p:sp>
        <p:nvSpPr>
          <p:cNvPr id="181" name="Google Shape;181;p28"/>
          <p:cNvSpPr txBox="1">
            <a:spLocks noGrp="1"/>
          </p:cNvSpPr>
          <p:nvPr>
            <p:ph type="body" idx="1"/>
          </p:nvPr>
        </p:nvSpPr>
        <p:spPr>
          <a:xfrm>
            <a:off x="729450" y="1853850"/>
            <a:ext cx="8305800" cy="3275400"/>
          </a:xfrm>
          <a:prstGeom prst="rect">
            <a:avLst/>
          </a:prstGeom>
        </p:spPr>
        <p:txBody>
          <a:bodyPr spcFirstLastPara="1" wrap="square" lIns="91425" tIns="91425" rIns="91425" bIns="91425" anchor="t" anchorCtr="0">
            <a:noAutofit/>
          </a:bodyPr>
          <a:lstStyle/>
          <a:p>
            <a:pPr marL="457200" lvl="0" indent="-311150" algn="l" rtl="0">
              <a:lnSpc>
                <a:spcPct val="115000"/>
              </a:lnSpc>
              <a:spcBef>
                <a:spcPts val="0"/>
              </a:spcBef>
              <a:spcAft>
                <a:spcPts val="0"/>
              </a:spcAft>
              <a:buClr>
                <a:srgbClr val="000000"/>
              </a:buClr>
              <a:buSzPts val="1300"/>
              <a:buChar char="●"/>
            </a:pPr>
            <a:r>
              <a:rPr lang="en">
                <a:solidFill>
                  <a:srgbClr val="000000"/>
                </a:solidFill>
              </a:rPr>
              <a:t>The full objective is: </a:t>
            </a:r>
            <a:endParaRPr>
              <a:solidFill>
                <a:srgbClr val="000000"/>
              </a:solidFill>
            </a:endParaRPr>
          </a:p>
          <a:p>
            <a:pPr marL="457200" lvl="0" indent="0" algn="ctr" rtl="0">
              <a:lnSpc>
                <a:spcPct val="115000"/>
              </a:lnSpc>
              <a:spcBef>
                <a:spcPts val="1600"/>
              </a:spcBef>
              <a:spcAft>
                <a:spcPts val="0"/>
              </a:spcAft>
              <a:buNone/>
            </a:pPr>
            <a:r>
              <a:rPr lang="en">
                <a:solidFill>
                  <a:srgbClr val="000000"/>
                </a:solidFill>
              </a:rPr>
              <a:t>L(G, F, D</a:t>
            </a:r>
            <a:r>
              <a:rPr lang="en" baseline="-25000">
                <a:solidFill>
                  <a:srgbClr val="000000"/>
                </a:solidFill>
              </a:rPr>
              <a:t>X</a:t>
            </a:r>
            <a:r>
              <a:rPr lang="en">
                <a:solidFill>
                  <a:srgbClr val="000000"/>
                </a:solidFill>
              </a:rPr>
              <a:t>, D</a:t>
            </a:r>
            <a:r>
              <a:rPr lang="en" baseline="-25000">
                <a:solidFill>
                  <a:srgbClr val="000000"/>
                </a:solidFill>
              </a:rPr>
              <a:t>Y</a:t>
            </a:r>
            <a:r>
              <a:rPr lang="en">
                <a:solidFill>
                  <a:srgbClr val="000000"/>
                </a:solidFill>
              </a:rPr>
              <a:t> ) =L</a:t>
            </a:r>
            <a:r>
              <a:rPr lang="en" baseline="-25000">
                <a:solidFill>
                  <a:srgbClr val="000000"/>
                </a:solidFill>
              </a:rPr>
              <a:t>GAN</a:t>
            </a:r>
            <a:r>
              <a:rPr lang="en">
                <a:solidFill>
                  <a:srgbClr val="000000"/>
                </a:solidFill>
              </a:rPr>
              <a:t>(G, D</a:t>
            </a:r>
            <a:r>
              <a:rPr lang="en" baseline="-25000">
                <a:solidFill>
                  <a:srgbClr val="000000"/>
                </a:solidFill>
              </a:rPr>
              <a:t>Y</a:t>
            </a:r>
            <a:r>
              <a:rPr lang="en">
                <a:solidFill>
                  <a:srgbClr val="000000"/>
                </a:solidFill>
              </a:rPr>
              <a:t> , X, Y ) + L</a:t>
            </a:r>
            <a:r>
              <a:rPr lang="en" baseline="-25000">
                <a:solidFill>
                  <a:srgbClr val="000000"/>
                </a:solidFill>
              </a:rPr>
              <a:t>GAN</a:t>
            </a:r>
            <a:r>
              <a:rPr lang="en">
                <a:solidFill>
                  <a:srgbClr val="000000"/>
                </a:solidFill>
              </a:rPr>
              <a:t>(F, D</a:t>
            </a:r>
            <a:r>
              <a:rPr lang="en" baseline="-25000">
                <a:solidFill>
                  <a:srgbClr val="000000"/>
                </a:solidFill>
              </a:rPr>
              <a:t>X</a:t>
            </a:r>
            <a:r>
              <a:rPr lang="en">
                <a:solidFill>
                  <a:srgbClr val="000000"/>
                </a:solidFill>
              </a:rPr>
              <a:t>, Y, X) + λL</a:t>
            </a:r>
            <a:r>
              <a:rPr lang="en" baseline="-25000">
                <a:solidFill>
                  <a:srgbClr val="000000"/>
                </a:solidFill>
              </a:rPr>
              <a:t>cyc</a:t>
            </a:r>
            <a:r>
              <a:rPr lang="en">
                <a:solidFill>
                  <a:srgbClr val="000000"/>
                </a:solidFill>
              </a:rPr>
              <a:t>(G, F),</a:t>
            </a:r>
            <a:endParaRPr>
              <a:solidFill>
                <a:srgbClr val="000000"/>
              </a:solidFill>
            </a:endParaRPr>
          </a:p>
          <a:p>
            <a:pPr marL="457200" lvl="0" indent="0" algn="l" rtl="0">
              <a:lnSpc>
                <a:spcPct val="115000"/>
              </a:lnSpc>
              <a:spcBef>
                <a:spcPts val="1600"/>
              </a:spcBef>
              <a:spcAft>
                <a:spcPts val="0"/>
              </a:spcAft>
              <a:buNone/>
            </a:pPr>
            <a:r>
              <a:rPr lang="en">
                <a:solidFill>
                  <a:srgbClr val="000000"/>
                </a:solidFill>
              </a:rPr>
              <a:t>where λ controls the relative importance of the two objectives. </a:t>
            </a:r>
            <a:endParaRPr>
              <a:solidFill>
                <a:srgbClr val="000000"/>
              </a:solidFill>
            </a:endParaRPr>
          </a:p>
          <a:p>
            <a:pPr marL="457200" lvl="0" indent="-311150" algn="l" rtl="0">
              <a:lnSpc>
                <a:spcPct val="115000"/>
              </a:lnSpc>
              <a:spcBef>
                <a:spcPts val="1600"/>
              </a:spcBef>
              <a:spcAft>
                <a:spcPts val="0"/>
              </a:spcAft>
              <a:buClr>
                <a:srgbClr val="000000"/>
              </a:buClr>
              <a:buSzPts val="1300"/>
              <a:buChar char="●"/>
            </a:pPr>
            <a:r>
              <a:rPr lang="en">
                <a:solidFill>
                  <a:srgbClr val="000000"/>
                </a:solidFill>
              </a:rPr>
              <a:t>Thus the aim is to solve: </a:t>
            </a:r>
            <a:endParaRPr>
              <a:solidFill>
                <a:srgbClr val="000000"/>
              </a:solidFill>
            </a:endParaRPr>
          </a:p>
          <a:p>
            <a:pPr marL="457200" lvl="0" indent="0" algn="ctr" rtl="0">
              <a:lnSpc>
                <a:spcPct val="115000"/>
              </a:lnSpc>
              <a:spcBef>
                <a:spcPts val="1600"/>
              </a:spcBef>
              <a:spcAft>
                <a:spcPts val="0"/>
              </a:spcAft>
              <a:buNone/>
            </a:pPr>
            <a:r>
              <a:rPr lang="en">
                <a:solidFill>
                  <a:srgbClr val="000000"/>
                </a:solidFill>
              </a:rPr>
              <a:t>G</a:t>
            </a:r>
            <a:r>
              <a:rPr lang="en" baseline="30000">
                <a:solidFill>
                  <a:srgbClr val="000000"/>
                </a:solidFill>
              </a:rPr>
              <a:t>*</a:t>
            </a:r>
            <a:r>
              <a:rPr lang="en">
                <a:solidFill>
                  <a:srgbClr val="000000"/>
                </a:solidFill>
              </a:rPr>
              <a:t> , F</a:t>
            </a:r>
            <a:r>
              <a:rPr lang="en" baseline="30000">
                <a:solidFill>
                  <a:srgbClr val="000000"/>
                </a:solidFill>
              </a:rPr>
              <a:t>*</a:t>
            </a:r>
            <a:r>
              <a:rPr lang="en">
                <a:solidFill>
                  <a:srgbClr val="000000"/>
                </a:solidFill>
              </a:rPr>
              <a:t> = arg min</a:t>
            </a:r>
            <a:r>
              <a:rPr lang="en" baseline="-25000">
                <a:solidFill>
                  <a:srgbClr val="000000"/>
                </a:solidFill>
              </a:rPr>
              <a:t>G,F</a:t>
            </a:r>
            <a:r>
              <a:rPr lang="en">
                <a:solidFill>
                  <a:srgbClr val="000000"/>
                </a:solidFill>
              </a:rPr>
              <a:t> max</a:t>
            </a:r>
            <a:r>
              <a:rPr lang="en" baseline="-25000">
                <a:solidFill>
                  <a:srgbClr val="000000"/>
                </a:solidFill>
              </a:rPr>
              <a:t>Dx,Dy</a:t>
            </a:r>
            <a:r>
              <a:rPr lang="en">
                <a:solidFill>
                  <a:srgbClr val="000000"/>
                </a:solidFill>
              </a:rPr>
              <a:t> L(G, F, D</a:t>
            </a:r>
            <a:r>
              <a:rPr lang="en" baseline="-25000">
                <a:solidFill>
                  <a:srgbClr val="000000"/>
                </a:solidFill>
              </a:rPr>
              <a:t>X</a:t>
            </a:r>
            <a:r>
              <a:rPr lang="en">
                <a:solidFill>
                  <a:srgbClr val="000000"/>
                </a:solidFill>
              </a:rPr>
              <a:t>, D</a:t>
            </a:r>
            <a:r>
              <a:rPr lang="en" baseline="-25000">
                <a:solidFill>
                  <a:srgbClr val="000000"/>
                </a:solidFill>
              </a:rPr>
              <a:t>Y</a:t>
            </a:r>
            <a:r>
              <a:rPr lang="en">
                <a:solidFill>
                  <a:srgbClr val="000000"/>
                </a:solidFill>
              </a:rPr>
              <a:t> ).</a:t>
            </a:r>
            <a:endParaRPr>
              <a:solidFill>
                <a:srgbClr val="000000"/>
              </a:solidFill>
            </a:endParaRPr>
          </a:p>
          <a:p>
            <a:pPr marL="457200" lvl="0" indent="-311150" algn="l" rtl="0">
              <a:spcBef>
                <a:spcPts val="1600"/>
              </a:spcBef>
              <a:spcAft>
                <a:spcPts val="0"/>
              </a:spcAft>
              <a:buClr>
                <a:srgbClr val="000000"/>
              </a:buClr>
              <a:buSzPts val="1300"/>
              <a:buChar char="●"/>
            </a:pPr>
            <a:r>
              <a:rPr lang="en">
                <a:solidFill>
                  <a:srgbClr val="000000"/>
                </a:solidFill>
              </a:rPr>
              <a:t>It can be noted that the model can be viewed as training two “adversarial autoencoders” : we learn one autoencoder F ◦ G : X → X jointly with another G◦F : Y → Y ,  where each has a special internal structures: they map an image to itself via an intermediate representation that is a translation of the image into another domain.</a:t>
            </a:r>
            <a:endParaRPr>
              <a:solidFill>
                <a:srgbClr val="000000"/>
              </a:solidFill>
            </a:endParaRPr>
          </a:p>
          <a:p>
            <a:pPr marL="457200" lvl="0" indent="0" algn="l" rtl="0">
              <a:spcBef>
                <a:spcPts val="1600"/>
              </a:spcBef>
              <a:spcAft>
                <a:spcPts val="1600"/>
              </a:spcAft>
              <a:buNone/>
            </a:pPr>
            <a:endParaRPr>
              <a:solidFill>
                <a:srgbClr val="000000"/>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29"/>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Dataset Details</a:t>
            </a:r>
            <a:endParaRPr/>
          </a:p>
        </p:txBody>
      </p:sp>
      <p:sp>
        <p:nvSpPr>
          <p:cNvPr id="187" name="Google Shape;187;p29"/>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30"/>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Datasets</a:t>
            </a:r>
            <a:endParaRPr/>
          </a:p>
        </p:txBody>
      </p:sp>
      <p:sp>
        <p:nvSpPr>
          <p:cNvPr id="193" name="Google Shape;193;p30"/>
          <p:cNvSpPr txBox="1">
            <a:spLocks noGrp="1"/>
          </p:cNvSpPr>
          <p:nvPr>
            <p:ph type="body" idx="1"/>
          </p:nvPr>
        </p:nvSpPr>
        <p:spPr>
          <a:xfrm>
            <a:off x="729450" y="2078875"/>
            <a:ext cx="7688700" cy="249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000000"/>
                </a:solidFill>
              </a:rPr>
              <a:t>The following details are about the datasets (Van Gogh, Cezanne and Monet) that we use in the assignment)</a:t>
            </a:r>
            <a:endParaRPr>
              <a:solidFill>
                <a:srgbClr val="000000"/>
              </a:solidFill>
            </a:endParaRPr>
          </a:p>
          <a:p>
            <a:pPr marL="457200" lvl="0" indent="-311150" algn="l" rtl="0">
              <a:spcBef>
                <a:spcPts val="1600"/>
              </a:spcBef>
              <a:spcAft>
                <a:spcPts val="0"/>
              </a:spcAft>
              <a:buClr>
                <a:srgbClr val="000000"/>
              </a:buClr>
              <a:buSzPts val="1300"/>
              <a:buChar char="●"/>
            </a:pPr>
            <a:r>
              <a:rPr lang="en">
                <a:solidFill>
                  <a:srgbClr val="000000"/>
                </a:solidFill>
              </a:rPr>
              <a:t>The art images were downloaded from Wikiart.org. Some artworks that were sketches were pruned manually.</a:t>
            </a:r>
            <a:endParaRPr>
              <a:solidFill>
                <a:srgbClr val="000000"/>
              </a:solidFill>
            </a:endParaRPr>
          </a:p>
          <a:p>
            <a:pPr marL="457200" lvl="0" indent="-311150" algn="l" rtl="0">
              <a:spcBef>
                <a:spcPts val="0"/>
              </a:spcBef>
              <a:spcAft>
                <a:spcPts val="0"/>
              </a:spcAft>
              <a:buClr>
                <a:srgbClr val="000000"/>
              </a:buClr>
              <a:buSzPts val="1300"/>
              <a:buChar char="●"/>
            </a:pPr>
            <a:r>
              <a:rPr lang="en">
                <a:solidFill>
                  <a:srgbClr val="000000"/>
                </a:solidFill>
              </a:rPr>
              <a:t>The photos (‘real images’) were downloaded from Flickr using the combination of tags ‘landscape’ and ‘landscapephotography’. Black-and-white photos were pruned.</a:t>
            </a:r>
            <a:endParaRPr>
              <a:solidFill>
                <a:srgbClr val="000000"/>
              </a:solidFill>
            </a:endParaRPr>
          </a:p>
          <a:p>
            <a:pPr marL="457200" lvl="0" indent="-311150" algn="l" rtl="0">
              <a:spcBef>
                <a:spcPts val="0"/>
              </a:spcBef>
              <a:spcAft>
                <a:spcPts val="0"/>
              </a:spcAft>
              <a:buClr>
                <a:srgbClr val="000000"/>
              </a:buClr>
              <a:buSzPts val="1300"/>
              <a:buChar char="●"/>
            </a:pPr>
            <a:r>
              <a:rPr lang="en">
                <a:solidFill>
                  <a:srgbClr val="000000"/>
                </a:solidFill>
              </a:rPr>
              <a:t>The images were scaled to 256 × 256 pixels.</a:t>
            </a:r>
            <a:endParaRPr>
              <a:solidFill>
                <a:srgbClr val="000000"/>
              </a:solidFill>
            </a:endParaRPr>
          </a:p>
          <a:p>
            <a:pPr marL="457200" lvl="0" indent="-311150" algn="l" rtl="0">
              <a:spcBef>
                <a:spcPts val="0"/>
              </a:spcBef>
              <a:spcAft>
                <a:spcPts val="0"/>
              </a:spcAft>
              <a:buClr>
                <a:srgbClr val="000000"/>
              </a:buClr>
              <a:buSzPts val="1300"/>
              <a:buChar char="●"/>
            </a:pPr>
            <a:r>
              <a:rPr lang="en">
                <a:solidFill>
                  <a:srgbClr val="000000"/>
                </a:solidFill>
              </a:rPr>
              <a:t>The vangogh2photo dataset has the following 4 subfolders -	</a:t>
            </a:r>
            <a:endParaRPr>
              <a:solidFill>
                <a:srgbClr val="000000"/>
              </a:solidFill>
            </a:endParaRPr>
          </a:p>
          <a:p>
            <a:pPr marL="914400" lvl="1" indent="-311150" algn="l" rtl="0">
              <a:spcBef>
                <a:spcPts val="0"/>
              </a:spcBef>
              <a:spcAft>
                <a:spcPts val="0"/>
              </a:spcAft>
              <a:buClr>
                <a:srgbClr val="000000"/>
              </a:buClr>
              <a:buSzPts val="1300"/>
              <a:buChar char="○"/>
            </a:pPr>
            <a:r>
              <a:rPr lang="en" sz="1300">
                <a:solidFill>
                  <a:srgbClr val="000000"/>
                </a:solidFill>
              </a:rPr>
              <a:t>testA - 400 Van Gogh test images</a:t>
            </a:r>
            <a:endParaRPr sz="1300">
              <a:solidFill>
                <a:srgbClr val="000000"/>
              </a:solidFill>
            </a:endParaRPr>
          </a:p>
          <a:p>
            <a:pPr marL="914400" lvl="1" indent="-311150" algn="l" rtl="0">
              <a:spcBef>
                <a:spcPts val="0"/>
              </a:spcBef>
              <a:spcAft>
                <a:spcPts val="0"/>
              </a:spcAft>
              <a:buClr>
                <a:srgbClr val="000000"/>
              </a:buClr>
              <a:buSzPts val="1300"/>
              <a:buChar char="○"/>
            </a:pPr>
            <a:r>
              <a:rPr lang="en" sz="1300">
                <a:solidFill>
                  <a:srgbClr val="000000"/>
                </a:solidFill>
              </a:rPr>
              <a:t>testB -</a:t>
            </a:r>
            <a:r>
              <a:rPr lang="en" sz="1300">
                <a:solidFill>
                  <a:srgbClr val="212121"/>
                </a:solidFill>
                <a:highlight>
                  <a:srgbClr val="FFFFFF"/>
                </a:highlight>
              </a:rPr>
              <a:t> 751 Real test images</a:t>
            </a:r>
            <a:endParaRPr sz="1300">
              <a:solidFill>
                <a:srgbClr val="000000"/>
              </a:solidFill>
            </a:endParaRPr>
          </a:p>
          <a:p>
            <a:pPr marL="914400" lvl="1" indent="-311150" algn="l" rtl="0">
              <a:spcBef>
                <a:spcPts val="0"/>
              </a:spcBef>
              <a:spcAft>
                <a:spcPts val="0"/>
              </a:spcAft>
              <a:buClr>
                <a:srgbClr val="000000"/>
              </a:buClr>
              <a:buSzPts val="1300"/>
              <a:buChar char="○"/>
            </a:pPr>
            <a:r>
              <a:rPr lang="en" sz="1300">
                <a:solidFill>
                  <a:srgbClr val="212121"/>
                </a:solidFill>
              </a:rPr>
              <a:t>trainA</a:t>
            </a:r>
            <a:r>
              <a:rPr lang="en" sz="1300">
                <a:solidFill>
                  <a:srgbClr val="212121"/>
                </a:solidFill>
                <a:highlight>
                  <a:srgbClr val="FFFFFF"/>
                </a:highlight>
              </a:rPr>
              <a:t> - 400 Van Gogh train images</a:t>
            </a:r>
            <a:endParaRPr sz="1300">
              <a:solidFill>
                <a:srgbClr val="212121"/>
              </a:solidFill>
              <a:highlight>
                <a:srgbClr val="FFFFFF"/>
              </a:highlight>
            </a:endParaRPr>
          </a:p>
          <a:p>
            <a:pPr marL="914400" lvl="1" indent="-311150" algn="l" rtl="0">
              <a:spcBef>
                <a:spcPts val="0"/>
              </a:spcBef>
              <a:spcAft>
                <a:spcPts val="0"/>
              </a:spcAft>
              <a:buClr>
                <a:srgbClr val="000000"/>
              </a:buClr>
              <a:buSzPts val="1300"/>
              <a:buChar char="○"/>
            </a:pPr>
            <a:r>
              <a:rPr lang="en" sz="1300">
                <a:solidFill>
                  <a:srgbClr val="212121"/>
                </a:solidFill>
              </a:rPr>
              <a:t>trainB</a:t>
            </a:r>
            <a:r>
              <a:rPr lang="en" sz="1300">
                <a:solidFill>
                  <a:srgbClr val="212121"/>
                </a:solidFill>
                <a:highlight>
                  <a:srgbClr val="FFFFFF"/>
                </a:highlight>
              </a:rPr>
              <a:t> - 6287 Real test images</a:t>
            </a:r>
            <a:endParaRPr>
              <a:solidFill>
                <a:srgbClr val="000000"/>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31"/>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Datasets (Contd.)</a:t>
            </a:r>
            <a:endParaRPr/>
          </a:p>
        </p:txBody>
      </p:sp>
      <p:sp>
        <p:nvSpPr>
          <p:cNvPr id="199" name="Google Shape;199;p31"/>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Clr>
                <a:srgbClr val="212121"/>
              </a:buClr>
              <a:buSzPts val="1300"/>
              <a:buChar char="●"/>
            </a:pPr>
            <a:r>
              <a:rPr lang="en">
                <a:solidFill>
                  <a:srgbClr val="000000"/>
                </a:solidFill>
              </a:rPr>
              <a:t>The vangogh2photo included only Van Gogh’s later works that represent his most recognizable artistic style.</a:t>
            </a:r>
            <a:endParaRPr>
              <a:solidFill>
                <a:srgbClr val="000000"/>
              </a:solidFill>
            </a:endParaRPr>
          </a:p>
          <a:p>
            <a:pPr marL="457200" lvl="0" indent="-311150" algn="l" rtl="0">
              <a:spcBef>
                <a:spcPts val="0"/>
              </a:spcBef>
              <a:spcAft>
                <a:spcPts val="0"/>
              </a:spcAft>
              <a:buClr>
                <a:srgbClr val="000000"/>
              </a:buClr>
              <a:buSzPts val="1300"/>
              <a:buChar char="●"/>
            </a:pPr>
            <a:r>
              <a:rPr lang="en">
                <a:solidFill>
                  <a:srgbClr val="000000"/>
                </a:solidFill>
              </a:rPr>
              <a:t>The monet2photo dataset has the following 4 subfolders -	</a:t>
            </a:r>
            <a:endParaRPr>
              <a:solidFill>
                <a:srgbClr val="000000"/>
              </a:solidFill>
            </a:endParaRPr>
          </a:p>
          <a:p>
            <a:pPr marL="914400" lvl="1" indent="-311150" algn="l" rtl="0">
              <a:spcBef>
                <a:spcPts val="0"/>
              </a:spcBef>
              <a:spcAft>
                <a:spcPts val="0"/>
              </a:spcAft>
              <a:buClr>
                <a:srgbClr val="000000"/>
              </a:buClr>
              <a:buSzPts val="1300"/>
              <a:buChar char="○"/>
            </a:pPr>
            <a:r>
              <a:rPr lang="en" sz="1300">
                <a:solidFill>
                  <a:srgbClr val="000000"/>
                </a:solidFill>
              </a:rPr>
              <a:t>testA - 121 Monet test images</a:t>
            </a:r>
            <a:endParaRPr sz="1300">
              <a:solidFill>
                <a:srgbClr val="000000"/>
              </a:solidFill>
            </a:endParaRPr>
          </a:p>
          <a:p>
            <a:pPr marL="914400" lvl="1" indent="-311150" algn="l" rtl="0">
              <a:spcBef>
                <a:spcPts val="0"/>
              </a:spcBef>
              <a:spcAft>
                <a:spcPts val="0"/>
              </a:spcAft>
              <a:buClr>
                <a:srgbClr val="000000"/>
              </a:buClr>
              <a:buSzPts val="1300"/>
              <a:buChar char="○"/>
            </a:pPr>
            <a:r>
              <a:rPr lang="en" sz="1300">
                <a:solidFill>
                  <a:srgbClr val="000000"/>
                </a:solidFill>
              </a:rPr>
              <a:t>testB -</a:t>
            </a:r>
            <a:r>
              <a:rPr lang="en" sz="1300">
                <a:solidFill>
                  <a:srgbClr val="212121"/>
                </a:solidFill>
                <a:highlight>
                  <a:srgbClr val="FFFFFF"/>
                </a:highlight>
              </a:rPr>
              <a:t> 751 Real test images</a:t>
            </a:r>
            <a:endParaRPr sz="1300">
              <a:solidFill>
                <a:srgbClr val="000000"/>
              </a:solidFill>
            </a:endParaRPr>
          </a:p>
          <a:p>
            <a:pPr marL="914400" lvl="1" indent="-311150" algn="l" rtl="0">
              <a:spcBef>
                <a:spcPts val="0"/>
              </a:spcBef>
              <a:spcAft>
                <a:spcPts val="0"/>
              </a:spcAft>
              <a:buClr>
                <a:srgbClr val="000000"/>
              </a:buClr>
              <a:buSzPts val="1300"/>
              <a:buChar char="○"/>
            </a:pPr>
            <a:r>
              <a:rPr lang="en" sz="1300">
                <a:solidFill>
                  <a:srgbClr val="212121"/>
                </a:solidFill>
              </a:rPr>
              <a:t>trainA</a:t>
            </a:r>
            <a:r>
              <a:rPr lang="en" sz="1300">
                <a:solidFill>
                  <a:srgbClr val="212121"/>
                </a:solidFill>
                <a:highlight>
                  <a:srgbClr val="FFFFFF"/>
                </a:highlight>
              </a:rPr>
              <a:t> - 1072 Monet train images</a:t>
            </a:r>
            <a:endParaRPr sz="1300">
              <a:solidFill>
                <a:srgbClr val="212121"/>
              </a:solidFill>
              <a:highlight>
                <a:srgbClr val="FFFFFF"/>
              </a:highlight>
            </a:endParaRPr>
          </a:p>
          <a:p>
            <a:pPr marL="914400" lvl="1" indent="-311150" algn="l" rtl="0">
              <a:spcBef>
                <a:spcPts val="0"/>
              </a:spcBef>
              <a:spcAft>
                <a:spcPts val="0"/>
              </a:spcAft>
              <a:buClr>
                <a:srgbClr val="000000"/>
              </a:buClr>
              <a:buSzPts val="1300"/>
              <a:buChar char="○"/>
            </a:pPr>
            <a:r>
              <a:rPr lang="en" sz="1300">
                <a:solidFill>
                  <a:srgbClr val="212121"/>
                </a:solidFill>
              </a:rPr>
              <a:t>trainB</a:t>
            </a:r>
            <a:r>
              <a:rPr lang="en" sz="1300">
                <a:solidFill>
                  <a:srgbClr val="212121"/>
                </a:solidFill>
                <a:highlight>
                  <a:srgbClr val="FFFFFF"/>
                </a:highlight>
              </a:rPr>
              <a:t> - 6287 Real test images</a:t>
            </a:r>
            <a:endParaRPr>
              <a:solidFill>
                <a:srgbClr val="000000"/>
              </a:solidFill>
            </a:endParaRPr>
          </a:p>
          <a:p>
            <a:pPr marL="457200" lvl="0" indent="-311150" algn="l" rtl="0">
              <a:spcBef>
                <a:spcPts val="0"/>
              </a:spcBef>
              <a:spcAft>
                <a:spcPts val="0"/>
              </a:spcAft>
              <a:buClr>
                <a:srgbClr val="000000"/>
              </a:buClr>
              <a:buSzPts val="1300"/>
              <a:buChar char="●"/>
            </a:pPr>
            <a:r>
              <a:rPr lang="en">
                <a:solidFill>
                  <a:srgbClr val="000000"/>
                </a:solidFill>
              </a:rPr>
              <a:t>The Monet dataset was particularly pruned to include only landscape paintings.</a:t>
            </a:r>
            <a:endParaRPr>
              <a:solidFill>
                <a:srgbClr val="000000"/>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4"/>
          <p:cNvSpPr txBox="1">
            <a:spLocks noGrp="1"/>
          </p:cNvSpPr>
          <p:nvPr>
            <p:ph type="ctrTitle"/>
          </p:nvPr>
        </p:nvSpPr>
        <p:spPr>
          <a:xfrm>
            <a:off x="727950" y="1161350"/>
            <a:ext cx="8280900" cy="166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700"/>
              <a:t>Unpaired Image-to-Image Translation using Cycle-Consistent Adversarial Networks</a:t>
            </a:r>
            <a:endParaRPr sz="3700"/>
          </a:p>
        </p:txBody>
      </p:sp>
      <p:sp>
        <p:nvSpPr>
          <p:cNvPr id="93" name="Google Shape;93;p14"/>
          <p:cNvSpPr txBox="1">
            <a:spLocks noGrp="1"/>
          </p:cNvSpPr>
          <p:nvPr>
            <p:ph type="subTitle" idx="1"/>
          </p:nvPr>
        </p:nvSpPr>
        <p:spPr>
          <a:xfrm>
            <a:off x="727952" y="3098550"/>
            <a:ext cx="7688100" cy="54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300" u="sng"/>
              <a:t>Authors</a:t>
            </a:r>
            <a:endParaRPr sz="2300" u="sng"/>
          </a:p>
          <a:p>
            <a:pPr marL="0" lvl="0" indent="0" algn="l" rtl="0">
              <a:spcBef>
                <a:spcPts val="0"/>
              </a:spcBef>
              <a:spcAft>
                <a:spcPts val="0"/>
              </a:spcAft>
              <a:buNone/>
            </a:pPr>
            <a:r>
              <a:rPr lang="en" sz="2300"/>
              <a:t>Jun-Yan Zhu , Taesung Park , Phillip Isola , Alexei A. Efros </a:t>
            </a:r>
            <a:endParaRPr sz="2300"/>
          </a:p>
          <a:p>
            <a:pPr marL="0" lvl="0" indent="0" algn="l" rtl="0">
              <a:spcBef>
                <a:spcPts val="0"/>
              </a:spcBef>
              <a:spcAft>
                <a:spcPts val="0"/>
              </a:spcAft>
              <a:buNone/>
            </a:pPr>
            <a:r>
              <a:rPr lang="en" sz="2300" u="sng"/>
              <a:t>Affiliation</a:t>
            </a:r>
            <a:endParaRPr sz="2300"/>
          </a:p>
          <a:p>
            <a:pPr marL="0" lvl="0" indent="0" algn="l" rtl="0">
              <a:spcBef>
                <a:spcPts val="0"/>
              </a:spcBef>
              <a:spcAft>
                <a:spcPts val="0"/>
              </a:spcAft>
              <a:buNone/>
            </a:pPr>
            <a:r>
              <a:rPr lang="en" sz="2300"/>
              <a:t> Berkeley </a:t>
            </a:r>
            <a:r>
              <a:rPr lang="en" sz="2500"/>
              <a:t>AI Research (BAIR) laboratory, UC Berkeley</a:t>
            </a:r>
            <a:endParaRPr sz="250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32"/>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Datasets (Contd.)</a:t>
            </a:r>
            <a:endParaRPr/>
          </a:p>
        </p:txBody>
      </p:sp>
      <p:sp>
        <p:nvSpPr>
          <p:cNvPr id="205" name="Google Shape;205;p32"/>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Clr>
                <a:srgbClr val="000000"/>
              </a:buClr>
              <a:buSzPts val="1300"/>
              <a:buChar char="●"/>
            </a:pPr>
            <a:r>
              <a:rPr lang="en">
                <a:solidFill>
                  <a:srgbClr val="000000"/>
                </a:solidFill>
              </a:rPr>
              <a:t>The cezanne2photo dataset has the following 4 subfolders -	</a:t>
            </a:r>
            <a:endParaRPr>
              <a:solidFill>
                <a:srgbClr val="000000"/>
              </a:solidFill>
            </a:endParaRPr>
          </a:p>
          <a:p>
            <a:pPr marL="914400" lvl="1" indent="-311150" algn="l" rtl="0">
              <a:spcBef>
                <a:spcPts val="0"/>
              </a:spcBef>
              <a:spcAft>
                <a:spcPts val="0"/>
              </a:spcAft>
              <a:buClr>
                <a:srgbClr val="000000"/>
              </a:buClr>
              <a:buSzPts val="1300"/>
              <a:buChar char="○"/>
            </a:pPr>
            <a:r>
              <a:rPr lang="en" sz="1300">
                <a:solidFill>
                  <a:srgbClr val="000000"/>
                </a:solidFill>
              </a:rPr>
              <a:t>testA - 58 Cezanne  test images</a:t>
            </a:r>
            <a:endParaRPr sz="1300">
              <a:solidFill>
                <a:srgbClr val="000000"/>
              </a:solidFill>
            </a:endParaRPr>
          </a:p>
          <a:p>
            <a:pPr marL="914400" lvl="1" indent="-311150" algn="l" rtl="0">
              <a:spcBef>
                <a:spcPts val="0"/>
              </a:spcBef>
              <a:spcAft>
                <a:spcPts val="0"/>
              </a:spcAft>
              <a:buClr>
                <a:srgbClr val="000000"/>
              </a:buClr>
              <a:buSzPts val="1300"/>
              <a:buChar char="○"/>
            </a:pPr>
            <a:r>
              <a:rPr lang="en" sz="1300">
                <a:solidFill>
                  <a:srgbClr val="000000"/>
                </a:solidFill>
              </a:rPr>
              <a:t>testB -</a:t>
            </a:r>
            <a:r>
              <a:rPr lang="en" sz="1300">
                <a:solidFill>
                  <a:srgbClr val="212121"/>
                </a:solidFill>
                <a:highlight>
                  <a:srgbClr val="FFFFFF"/>
                </a:highlight>
              </a:rPr>
              <a:t> 751 Real test images</a:t>
            </a:r>
            <a:endParaRPr sz="1300">
              <a:solidFill>
                <a:srgbClr val="000000"/>
              </a:solidFill>
            </a:endParaRPr>
          </a:p>
          <a:p>
            <a:pPr marL="914400" lvl="1" indent="-311150" algn="l" rtl="0">
              <a:spcBef>
                <a:spcPts val="0"/>
              </a:spcBef>
              <a:spcAft>
                <a:spcPts val="0"/>
              </a:spcAft>
              <a:buClr>
                <a:srgbClr val="000000"/>
              </a:buClr>
              <a:buSzPts val="1300"/>
              <a:buChar char="○"/>
            </a:pPr>
            <a:r>
              <a:rPr lang="en" sz="1300">
                <a:solidFill>
                  <a:srgbClr val="212121"/>
                </a:solidFill>
              </a:rPr>
              <a:t>trainA</a:t>
            </a:r>
            <a:r>
              <a:rPr lang="en" sz="1300">
                <a:solidFill>
                  <a:srgbClr val="212121"/>
                </a:solidFill>
                <a:highlight>
                  <a:srgbClr val="FFFFFF"/>
                </a:highlight>
              </a:rPr>
              <a:t> - 525 Cezanne train images</a:t>
            </a:r>
            <a:endParaRPr sz="1300">
              <a:solidFill>
                <a:srgbClr val="212121"/>
              </a:solidFill>
              <a:highlight>
                <a:srgbClr val="FFFFFF"/>
              </a:highlight>
            </a:endParaRPr>
          </a:p>
          <a:p>
            <a:pPr marL="914400" lvl="1" indent="-311150" algn="l" rtl="0">
              <a:spcBef>
                <a:spcPts val="0"/>
              </a:spcBef>
              <a:spcAft>
                <a:spcPts val="0"/>
              </a:spcAft>
              <a:buClr>
                <a:srgbClr val="000000"/>
              </a:buClr>
              <a:buSzPts val="1300"/>
              <a:buChar char="○"/>
            </a:pPr>
            <a:r>
              <a:rPr lang="en" sz="1300">
                <a:solidFill>
                  <a:srgbClr val="212121"/>
                </a:solidFill>
              </a:rPr>
              <a:t>trainB</a:t>
            </a:r>
            <a:r>
              <a:rPr lang="en" sz="1300">
                <a:solidFill>
                  <a:srgbClr val="212121"/>
                </a:solidFill>
                <a:highlight>
                  <a:srgbClr val="FFFFFF"/>
                </a:highlight>
              </a:rPr>
              <a:t> - 6287 Real test images</a:t>
            </a:r>
            <a:endParaRPr sz="1300">
              <a:solidFill>
                <a:srgbClr val="212121"/>
              </a:solidFill>
              <a:highlight>
                <a:srgbClr val="FFFFFF"/>
              </a:highlight>
            </a:endParaRPr>
          </a:p>
          <a:p>
            <a:pPr marL="0" lvl="0" indent="0" algn="l" rtl="0">
              <a:spcBef>
                <a:spcPts val="1600"/>
              </a:spcBef>
              <a:spcAft>
                <a:spcPts val="1600"/>
              </a:spcAft>
              <a:buNone/>
            </a:pPr>
            <a:r>
              <a:rPr lang="en">
                <a:solidFill>
                  <a:srgbClr val="212121"/>
                </a:solidFill>
                <a:highlight>
                  <a:srgbClr val="FFFFFF"/>
                </a:highlight>
              </a:rPr>
              <a:t>Some other datasets that CycleGAN can be trained on  include summer2winter, </a:t>
            </a:r>
            <a:r>
              <a:rPr lang="en">
                <a:solidFill>
                  <a:srgbClr val="212121"/>
                </a:solidFill>
                <a:highlight>
                  <a:schemeClr val="lt1"/>
                </a:highlight>
              </a:rPr>
              <a:t>satellite</a:t>
            </a:r>
            <a:r>
              <a:rPr lang="en">
                <a:solidFill>
                  <a:srgbClr val="212121"/>
                </a:solidFill>
                <a:highlight>
                  <a:srgbClr val="FFFFFF"/>
                </a:highlight>
              </a:rPr>
              <a:t>2map, apples2oranges, cityscapes(labels2photo) and horse2zebra, which can be found at </a:t>
            </a:r>
            <a:r>
              <a:rPr lang="en" u="sng">
                <a:solidFill>
                  <a:schemeClr val="hlink"/>
                </a:solidFill>
                <a:highlight>
                  <a:srgbClr val="FFFFFF"/>
                </a:highlight>
                <a:hlinkClick r:id="rId3"/>
              </a:rPr>
              <a:t>the datasets website</a:t>
            </a:r>
            <a:endParaRPr sz="1300">
              <a:solidFill>
                <a:srgbClr val="212121"/>
              </a:solidFill>
              <a:highlight>
                <a:srgbClr val="FFFFFF"/>
              </a:highlight>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33"/>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Implementation</a:t>
            </a:r>
            <a:endParaRPr/>
          </a:p>
        </p:txBody>
      </p:sp>
      <p:sp>
        <p:nvSpPr>
          <p:cNvPr id="211" name="Google Shape;211;p33"/>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3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Implementation Details</a:t>
            </a:r>
            <a:endParaRPr/>
          </a:p>
        </p:txBody>
      </p:sp>
      <p:sp>
        <p:nvSpPr>
          <p:cNvPr id="217" name="Google Shape;217;p34"/>
          <p:cNvSpPr txBox="1">
            <a:spLocks noGrp="1"/>
          </p:cNvSpPr>
          <p:nvPr>
            <p:ph type="body" idx="1"/>
          </p:nvPr>
        </p:nvSpPr>
        <p:spPr>
          <a:xfrm>
            <a:off x="729450" y="1951250"/>
            <a:ext cx="7822500" cy="2795700"/>
          </a:xfrm>
          <a:prstGeom prst="rect">
            <a:avLst/>
          </a:prstGeom>
        </p:spPr>
        <p:txBody>
          <a:bodyPr spcFirstLastPara="1" wrap="square" lIns="91425" tIns="91425" rIns="91425" bIns="91425" anchor="t" anchorCtr="0">
            <a:noAutofit/>
          </a:bodyPr>
          <a:lstStyle/>
          <a:p>
            <a:pPr marL="457200" marR="0" lvl="0" indent="-311150" algn="l" rtl="0">
              <a:lnSpc>
                <a:spcPct val="150000"/>
              </a:lnSpc>
              <a:spcBef>
                <a:spcPts val="0"/>
              </a:spcBef>
              <a:spcAft>
                <a:spcPts val="0"/>
              </a:spcAft>
              <a:buClr>
                <a:srgbClr val="000000"/>
              </a:buClr>
              <a:buSzPts val="1300"/>
              <a:buChar char="●"/>
            </a:pPr>
            <a:r>
              <a:rPr lang="en">
                <a:solidFill>
                  <a:srgbClr val="000000"/>
                </a:solidFill>
              </a:rPr>
              <a:t>The source code, given by the authors is written purely in Python using PyTorch</a:t>
            </a:r>
            <a:endParaRPr>
              <a:solidFill>
                <a:srgbClr val="000000"/>
              </a:solidFill>
            </a:endParaRPr>
          </a:p>
          <a:p>
            <a:pPr marL="457200" marR="0" lvl="0" indent="-311150" algn="l" rtl="0">
              <a:lnSpc>
                <a:spcPct val="150000"/>
              </a:lnSpc>
              <a:spcBef>
                <a:spcPts val="0"/>
              </a:spcBef>
              <a:spcAft>
                <a:spcPts val="0"/>
              </a:spcAft>
              <a:buClr>
                <a:srgbClr val="000000"/>
              </a:buClr>
              <a:buSzPts val="1300"/>
              <a:buChar char="●"/>
            </a:pPr>
            <a:r>
              <a:rPr lang="en">
                <a:solidFill>
                  <a:srgbClr val="000000"/>
                </a:solidFill>
              </a:rPr>
              <a:t>We add a jupyter notebook (run on Colab) that contains the necessary code to satisfy the aim of our assignment</a:t>
            </a:r>
            <a:endParaRPr>
              <a:solidFill>
                <a:srgbClr val="000000"/>
              </a:solidFill>
            </a:endParaRPr>
          </a:p>
          <a:p>
            <a:pPr marL="457200" marR="0" lvl="0" indent="-311150" algn="l" rtl="0">
              <a:lnSpc>
                <a:spcPct val="150000"/>
              </a:lnSpc>
              <a:spcBef>
                <a:spcPts val="0"/>
              </a:spcBef>
              <a:spcAft>
                <a:spcPts val="0"/>
              </a:spcAft>
              <a:buClr>
                <a:srgbClr val="000000"/>
              </a:buClr>
              <a:buSzPts val="1300"/>
              <a:buChar char="●"/>
            </a:pPr>
            <a:r>
              <a:rPr lang="en">
                <a:solidFill>
                  <a:srgbClr val="000000"/>
                </a:solidFill>
              </a:rPr>
              <a:t>In particular, we download the dataset, set the appropriate configurations before training, and then train the model from scratch on the Van Gogh Dataset for a total of 200 epochs</a:t>
            </a:r>
            <a:endParaRPr>
              <a:solidFill>
                <a:srgbClr val="000000"/>
              </a:solidFill>
            </a:endParaRPr>
          </a:p>
          <a:p>
            <a:pPr marL="457200" marR="0" lvl="0" indent="-311150" algn="l" rtl="0">
              <a:lnSpc>
                <a:spcPct val="150000"/>
              </a:lnSpc>
              <a:spcBef>
                <a:spcPts val="0"/>
              </a:spcBef>
              <a:spcAft>
                <a:spcPts val="0"/>
              </a:spcAft>
              <a:buClr>
                <a:srgbClr val="000000"/>
              </a:buClr>
              <a:buSzPts val="1300"/>
              <a:buChar char="●"/>
            </a:pPr>
            <a:r>
              <a:rPr lang="en">
                <a:solidFill>
                  <a:srgbClr val="000000"/>
                </a:solidFill>
              </a:rPr>
              <a:t>After this we test our model to give various results on Real Life images as well as images from the Cezanne and Monet paintings datasets</a:t>
            </a:r>
            <a:endParaRPr>
              <a:solidFill>
                <a:srgbClr val="000000"/>
              </a:solidFill>
            </a:endParaRPr>
          </a:p>
          <a:p>
            <a:pPr marL="457200" marR="0" lvl="0" indent="-311150" algn="l" rtl="0">
              <a:lnSpc>
                <a:spcPct val="150000"/>
              </a:lnSpc>
              <a:spcBef>
                <a:spcPts val="0"/>
              </a:spcBef>
              <a:spcAft>
                <a:spcPts val="0"/>
              </a:spcAft>
              <a:buClr>
                <a:srgbClr val="000000"/>
              </a:buClr>
              <a:buSzPts val="1300"/>
              <a:buChar char="●"/>
            </a:pPr>
            <a:r>
              <a:rPr lang="en" b="1">
                <a:solidFill>
                  <a:srgbClr val="000000"/>
                </a:solidFill>
              </a:rPr>
              <a:t>Note</a:t>
            </a:r>
            <a:r>
              <a:rPr lang="en">
                <a:solidFill>
                  <a:srgbClr val="000000"/>
                </a:solidFill>
              </a:rPr>
              <a:t>: The description of all the files and functions as well as instructions relevant to implementing the CycleGAN model needed for our assignment can be found in the notebook.</a:t>
            </a:r>
            <a:endParaRPr>
              <a:solidFill>
                <a:srgbClr val="000000"/>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3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Architecture Details</a:t>
            </a:r>
            <a:endParaRPr/>
          </a:p>
        </p:txBody>
      </p:sp>
      <p:sp>
        <p:nvSpPr>
          <p:cNvPr id="223" name="Google Shape;223;p35"/>
          <p:cNvSpPr txBox="1">
            <a:spLocks noGrp="1"/>
          </p:cNvSpPr>
          <p:nvPr>
            <p:ph type="body" idx="1"/>
          </p:nvPr>
        </p:nvSpPr>
        <p:spPr>
          <a:xfrm>
            <a:off x="0" y="1802500"/>
            <a:ext cx="7822500" cy="2261100"/>
          </a:xfrm>
          <a:prstGeom prst="rect">
            <a:avLst/>
          </a:prstGeom>
        </p:spPr>
        <p:txBody>
          <a:bodyPr spcFirstLastPara="1" wrap="square" lIns="91425" tIns="91425" rIns="91425" bIns="91425" anchor="t" anchorCtr="0">
            <a:noAutofit/>
          </a:bodyPr>
          <a:lstStyle/>
          <a:p>
            <a:pPr marL="457200" marR="0" lvl="0" indent="-311150" algn="l" rtl="0">
              <a:lnSpc>
                <a:spcPct val="115000"/>
              </a:lnSpc>
              <a:spcBef>
                <a:spcPts val="0"/>
              </a:spcBef>
              <a:spcAft>
                <a:spcPts val="0"/>
              </a:spcAft>
              <a:buClr>
                <a:srgbClr val="000000"/>
              </a:buClr>
              <a:buSzPts val="1300"/>
              <a:buChar char="●"/>
            </a:pPr>
            <a:r>
              <a:rPr lang="en">
                <a:solidFill>
                  <a:srgbClr val="000000"/>
                </a:solidFill>
              </a:rPr>
              <a:t>The generator network is similar to the </a:t>
            </a:r>
            <a:endParaRPr>
              <a:solidFill>
                <a:srgbClr val="000000"/>
              </a:solidFill>
            </a:endParaRPr>
          </a:p>
          <a:p>
            <a:pPr marL="457200" marR="0" lvl="0" indent="0" algn="l" rtl="0">
              <a:lnSpc>
                <a:spcPct val="115000"/>
              </a:lnSpc>
              <a:spcBef>
                <a:spcPts val="1600"/>
              </a:spcBef>
              <a:spcAft>
                <a:spcPts val="0"/>
              </a:spcAft>
              <a:buNone/>
            </a:pPr>
            <a:r>
              <a:rPr lang="en">
                <a:solidFill>
                  <a:srgbClr val="000000"/>
                </a:solidFill>
              </a:rPr>
              <a:t>image given, but with 9 residual blocks (since image </a:t>
            </a:r>
            <a:endParaRPr>
              <a:solidFill>
                <a:srgbClr val="000000"/>
              </a:solidFill>
            </a:endParaRPr>
          </a:p>
          <a:p>
            <a:pPr marL="457200" marR="0" lvl="0" indent="0" algn="l" rtl="0">
              <a:lnSpc>
                <a:spcPct val="115000"/>
              </a:lnSpc>
              <a:spcBef>
                <a:spcPts val="1600"/>
              </a:spcBef>
              <a:spcAft>
                <a:spcPts val="0"/>
              </a:spcAft>
              <a:buNone/>
            </a:pPr>
            <a:r>
              <a:rPr lang="en">
                <a:solidFill>
                  <a:srgbClr val="000000"/>
                </a:solidFill>
              </a:rPr>
              <a:t>sizes are 256 x 256).</a:t>
            </a:r>
            <a:endParaRPr>
              <a:solidFill>
                <a:srgbClr val="000000"/>
              </a:solidFill>
            </a:endParaRPr>
          </a:p>
          <a:p>
            <a:pPr marL="457200" marR="0" lvl="0" indent="-311150" algn="l" rtl="0">
              <a:lnSpc>
                <a:spcPct val="115000"/>
              </a:lnSpc>
              <a:spcBef>
                <a:spcPts val="1600"/>
              </a:spcBef>
              <a:spcAft>
                <a:spcPts val="0"/>
              </a:spcAft>
              <a:buClr>
                <a:srgbClr val="000000"/>
              </a:buClr>
              <a:buSzPts val="1300"/>
              <a:buChar char="●"/>
            </a:pPr>
            <a:r>
              <a:rPr lang="en">
                <a:solidFill>
                  <a:srgbClr val="000000"/>
                </a:solidFill>
              </a:rPr>
              <a:t>The discriminator uses 70 x 70 PatchGANs</a:t>
            </a:r>
            <a:endParaRPr>
              <a:solidFill>
                <a:srgbClr val="000000"/>
              </a:solidFill>
            </a:endParaRPr>
          </a:p>
          <a:p>
            <a:pPr marL="457200" marR="0" lvl="0" indent="0" algn="l" rtl="0">
              <a:lnSpc>
                <a:spcPct val="115000"/>
              </a:lnSpc>
              <a:spcBef>
                <a:spcPts val="1600"/>
              </a:spcBef>
              <a:spcAft>
                <a:spcPts val="0"/>
              </a:spcAft>
              <a:buNone/>
            </a:pPr>
            <a:r>
              <a:rPr lang="en">
                <a:solidFill>
                  <a:srgbClr val="000000"/>
                </a:solidFill>
              </a:rPr>
              <a:t> which aim to classify whether 70 × 70 </a:t>
            </a:r>
            <a:endParaRPr>
              <a:solidFill>
                <a:srgbClr val="000000"/>
              </a:solidFill>
            </a:endParaRPr>
          </a:p>
          <a:p>
            <a:pPr marL="457200" marR="0" lvl="0" indent="0" algn="l" rtl="0">
              <a:lnSpc>
                <a:spcPct val="115000"/>
              </a:lnSpc>
              <a:spcBef>
                <a:spcPts val="1600"/>
              </a:spcBef>
              <a:spcAft>
                <a:spcPts val="0"/>
              </a:spcAft>
              <a:buNone/>
            </a:pPr>
            <a:r>
              <a:rPr lang="en">
                <a:solidFill>
                  <a:srgbClr val="000000"/>
                </a:solidFill>
              </a:rPr>
              <a:t>overlapping image patches are real or fake.</a:t>
            </a:r>
            <a:endParaRPr>
              <a:solidFill>
                <a:srgbClr val="000000"/>
              </a:solidFill>
            </a:endParaRPr>
          </a:p>
          <a:p>
            <a:pPr marL="457200" marR="0" lvl="0" indent="-311150" algn="l" rtl="0">
              <a:lnSpc>
                <a:spcPct val="115000"/>
              </a:lnSpc>
              <a:spcBef>
                <a:spcPts val="1600"/>
              </a:spcBef>
              <a:spcAft>
                <a:spcPts val="0"/>
              </a:spcAft>
              <a:buClr>
                <a:srgbClr val="000000"/>
              </a:buClr>
              <a:buSzPts val="1300"/>
              <a:buChar char="●"/>
            </a:pPr>
            <a:r>
              <a:rPr lang="en">
                <a:solidFill>
                  <a:srgbClr val="000000"/>
                </a:solidFill>
              </a:rPr>
              <a:t>As stated earlier, there are 2 Discriminators and 2</a:t>
            </a:r>
            <a:endParaRPr>
              <a:solidFill>
                <a:srgbClr val="000000"/>
              </a:solidFill>
            </a:endParaRPr>
          </a:p>
          <a:p>
            <a:pPr marL="0" marR="0" lvl="0" indent="0" algn="l" rtl="0">
              <a:lnSpc>
                <a:spcPct val="115000"/>
              </a:lnSpc>
              <a:spcBef>
                <a:spcPts val="1600"/>
              </a:spcBef>
              <a:spcAft>
                <a:spcPts val="0"/>
              </a:spcAft>
              <a:buNone/>
            </a:pPr>
            <a:r>
              <a:rPr lang="en">
                <a:solidFill>
                  <a:srgbClr val="000000"/>
                </a:solidFill>
              </a:rPr>
              <a:t>	Generators</a:t>
            </a:r>
            <a:endParaRPr>
              <a:solidFill>
                <a:srgbClr val="000000"/>
              </a:solidFill>
            </a:endParaRPr>
          </a:p>
          <a:p>
            <a:pPr marL="0" marR="0" lvl="0" indent="0" algn="l" rtl="0">
              <a:lnSpc>
                <a:spcPct val="115000"/>
              </a:lnSpc>
              <a:spcBef>
                <a:spcPts val="1600"/>
              </a:spcBef>
              <a:spcAft>
                <a:spcPts val="1600"/>
              </a:spcAft>
              <a:buNone/>
            </a:pPr>
            <a:endParaRPr>
              <a:solidFill>
                <a:srgbClr val="000000"/>
              </a:solidFill>
            </a:endParaRPr>
          </a:p>
        </p:txBody>
      </p:sp>
      <p:pic>
        <p:nvPicPr>
          <p:cNvPr id="224" name="Google Shape;224;p35"/>
          <p:cNvPicPr preferRelativeResize="0"/>
          <p:nvPr/>
        </p:nvPicPr>
        <p:blipFill>
          <a:blip r:embed="rId3">
            <a:alphaModFix/>
          </a:blip>
          <a:stretch>
            <a:fillRect/>
          </a:stretch>
        </p:blipFill>
        <p:spPr>
          <a:xfrm>
            <a:off x="4331375" y="2131775"/>
            <a:ext cx="4812626" cy="30117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36"/>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Training Details </a:t>
            </a:r>
            <a:endParaRPr/>
          </a:p>
        </p:txBody>
      </p:sp>
      <p:sp>
        <p:nvSpPr>
          <p:cNvPr id="230" name="Google Shape;230;p36"/>
          <p:cNvSpPr txBox="1">
            <a:spLocks noGrp="1"/>
          </p:cNvSpPr>
          <p:nvPr>
            <p:ph type="body" idx="1"/>
          </p:nvPr>
        </p:nvSpPr>
        <p:spPr>
          <a:xfrm>
            <a:off x="272675" y="1757401"/>
            <a:ext cx="8774700" cy="3064500"/>
          </a:xfrm>
          <a:prstGeom prst="rect">
            <a:avLst/>
          </a:prstGeom>
        </p:spPr>
        <p:txBody>
          <a:bodyPr spcFirstLastPara="1" wrap="square" lIns="91425" tIns="91425" rIns="91425" bIns="91425" anchor="t" anchorCtr="0">
            <a:noAutofit/>
          </a:bodyPr>
          <a:lstStyle/>
          <a:p>
            <a:pPr marL="457200" lvl="0" indent="-311150" algn="l" rtl="0">
              <a:lnSpc>
                <a:spcPct val="150000"/>
              </a:lnSpc>
              <a:spcBef>
                <a:spcPts val="0"/>
              </a:spcBef>
              <a:spcAft>
                <a:spcPts val="0"/>
              </a:spcAft>
              <a:buClr>
                <a:srgbClr val="000000"/>
              </a:buClr>
              <a:buSzPts val="1300"/>
              <a:buChar char="●"/>
            </a:pPr>
            <a:r>
              <a:rPr lang="en" dirty="0">
                <a:solidFill>
                  <a:srgbClr val="000000"/>
                </a:solidFill>
              </a:rPr>
              <a:t>The model was trained on the Van Gogh dataset, with a subset of the Real Life images (400 images).</a:t>
            </a:r>
            <a:endParaRPr dirty="0">
              <a:solidFill>
                <a:srgbClr val="000000"/>
              </a:solidFill>
            </a:endParaRPr>
          </a:p>
          <a:p>
            <a:pPr marL="457200" lvl="0" indent="-311150" algn="l" rtl="0">
              <a:lnSpc>
                <a:spcPct val="150000"/>
              </a:lnSpc>
              <a:spcBef>
                <a:spcPts val="0"/>
              </a:spcBef>
              <a:spcAft>
                <a:spcPts val="0"/>
              </a:spcAft>
              <a:buClr>
                <a:srgbClr val="000000"/>
              </a:buClr>
              <a:buSzPts val="1300"/>
              <a:buChar char="●"/>
            </a:pPr>
            <a:r>
              <a:rPr lang="en" dirty="0">
                <a:solidFill>
                  <a:srgbClr val="000000"/>
                </a:solidFill>
              </a:rPr>
              <a:t>The model was trained for a total of 200 epochs.</a:t>
            </a:r>
            <a:endParaRPr dirty="0">
              <a:solidFill>
                <a:srgbClr val="000000"/>
              </a:solidFill>
            </a:endParaRPr>
          </a:p>
          <a:p>
            <a:pPr marL="457200" lvl="0" indent="-311150" algn="l" rtl="0">
              <a:lnSpc>
                <a:spcPct val="150000"/>
              </a:lnSpc>
              <a:spcBef>
                <a:spcPts val="0"/>
              </a:spcBef>
              <a:spcAft>
                <a:spcPts val="0"/>
              </a:spcAft>
              <a:buClr>
                <a:srgbClr val="000000"/>
              </a:buClr>
              <a:buSzPts val="1300"/>
              <a:buChar char="●"/>
            </a:pPr>
            <a:r>
              <a:rPr lang="en" dirty="0">
                <a:solidFill>
                  <a:srgbClr val="000000"/>
                </a:solidFill>
              </a:rPr>
              <a:t> The L</a:t>
            </a:r>
            <a:r>
              <a:rPr lang="en" baseline="-25000" dirty="0">
                <a:solidFill>
                  <a:srgbClr val="000000"/>
                </a:solidFill>
              </a:rPr>
              <a:t>GAN</a:t>
            </a:r>
            <a:r>
              <a:rPr lang="en" dirty="0">
                <a:solidFill>
                  <a:srgbClr val="000000"/>
                </a:solidFill>
              </a:rPr>
              <a:t> loss is replaced with least square loss rather than negative log-likelihood i.e. for L</a:t>
            </a:r>
            <a:r>
              <a:rPr lang="en" baseline="-25000" dirty="0">
                <a:solidFill>
                  <a:srgbClr val="000000"/>
                </a:solidFill>
              </a:rPr>
              <a:t>GAN</a:t>
            </a:r>
            <a:r>
              <a:rPr lang="en" dirty="0">
                <a:solidFill>
                  <a:srgbClr val="000000"/>
                </a:solidFill>
              </a:rPr>
              <a:t>(G, D, X, Y ), we train the G to minimize E</a:t>
            </a:r>
            <a:r>
              <a:rPr lang="en" baseline="-25000" dirty="0">
                <a:solidFill>
                  <a:srgbClr val="000000"/>
                </a:solidFill>
              </a:rPr>
              <a:t>x</a:t>
            </a:r>
            <a:r>
              <a:rPr lang="en" dirty="0">
                <a:solidFill>
                  <a:srgbClr val="000000"/>
                </a:solidFill>
              </a:rPr>
              <a:t>∼p</a:t>
            </a:r>
            <a:r>
              <a:rPr lang="en" baseline="-25000" dirty="0">
                <a:solidFill>
                  <a:srgbClr val="000000"/>
                </a:solidFill>
              </a:rPr>
              <a:t>data</a:t>
            </a:r>
            <a:r>
              <a:rPr lang="en" dirty="0">
                <a:solidFill>
                  <a:srgbClr val="000000"/>
                </a:solidFill>
              </a:rPr>
              <a:t>(x) [(D(G(x)) − 1)</a:t>
            </a:r>
            <a:r>
              <a:rPr lang="en" baseline="30000" dirty="0">
                <a:solidFill>
                  <a:srgbClr val="000000"/>
                </a:solidFill>
              </a:rPr>
              <a:t>2</a:t>
            </a:r>
            <a:r>
              <a:rPr lang="en" dirty="0">
                <a:solidFill>
                  <a:srgbClr val="000000"/>
                </a:solidFill>
              </a:rPr>
              <a:t> ] and train the D to minimize E</a:t>
            </a:r>
            <a:r>
              <a:rPr lang="en" baseline="-25000" dirty="0">
                <a:solidFill>
                  <a:srgbClr val="000000"/>
                </a:solidFill>
              </a:rPr>
              <a:t>y</a:t>
            </a:r>
            <a:r>
              <a:rPr lang="en" dirty="0">
                <a:solidFill>
                  <a:srgbClr val="000000"/>
                </a:solidFill>
              </a:rPr>
              <a:t>∼p</a:t>
            </a:r>
            <a:r>
              <a:rPr lang="en" baseline="-25000" dirty="0">
                <a:solidFill>
                  <a:srgbClr val="000000"/>
                </a:solidFill>
              </a:rPr>
              <a:t>data</a:t>
            </a:r>
            <a:r>
              <a:rPr lang="en" dirty="0">
                <a:solidFill>
                  <a:srgbClr val="000000"/>
                </a:solidFill>
              </a:rPr>
              <a:t>(y) [(D(y) − 1)</a:t>
            </a:r>
            <a:r>
              <a:rPr lang="en" baseline="30000" dirty="0">
                <a:solidFill>
                  <a:srgbClr val="000000"/>
                </a:solidFill>
              </a:rPr>
              <a:t>2</a:t>
            </a:r>
            <a:r>
              <a:rPr lang="en" dirty="0">
                <a:solidFill>
                  <a:srgbClr val="000000"/>
                </a:solidFill>
              </a:rPr>
              <a:t> ] + E</a:t>
            </a:r>
            <a:r>
              <a:rPr lang="en" baseline="-25000" dirty="0">
                <a:solidFill>
                  <a:srgbClr val="000000"/>
                </a:solidFill>
              </a:rPr>
              <a:t>x</a:t>
            </a:r>
            <a:r>
              <a:rPr lang="en" dirty="0">
                <a:solidFill>
                  <a:srgbClr val="000000"/>
                </a:solidFill>
              </a:rPr>
              <a:t>∼p</a:t>
            </a:r>
            <a:r>
              <a:rPr lang="en" baseline="-25000" dirty="0">
                <a:solidFill>
                  <a:srgbClr val="000000"/>
                </a:solidFill>
              </a:rPr>
              <a:t>data</a:t>
            </a:r>
            <a:r>
              <a:rPr lang="en" dirty="0">
                <a:solidFill>
                  <a:srgbClr val="000000"/>
                </a:solidFill>
              </a:rPr>
              <a:t>(x) [D(G(x))</a:t>
            </a:r>
            <a:r>
              <a:rPr lang="en" baseline="30000" dirty="0">
                <a:solidFill>
                  <a:srgbClr val="000000"/>
                </a:solidFill>
              </a:rPr>
              <a:t>2</a:t>
            </a:r>
            <a:r>
              <a:rPr lang="en" dirty="0">
                <a:solidFill>
                  <a:srgbClr val="000000"/>
                </a:solidFill>
              </a:rPr>
              <a:t> ].</a:t>
            </a:r>
            <a:endParaRPr dirty="0">
              <a:solidFill>
                <a:srgbClr val="000000"/>
              </a:solidFill>
            </a:endParaRPr>
          </a:p>
          <a:p>
            <a:pPr marL="457200" lvl="0" indent="-311150" algn="l" rtl="0">
              <a:lnSpc>
                <a:spcPct val="150000"/>
              </a:lnSpc>
              <a:spcBef>
                <a:spcPts val="0"/>
              </a:spcBef>
              <a:spcAft>
                <a:spcPts val="0"/>
              </a:spcAft>
              <a:buClr>
                <a:srgbClr val="000000"/>
              </a:buClr>
              <a:buSzPts val="1300"/>
              <a:buChar char="●"/>
            </a:pPr>
            <a:r>
              <a:rPr lang="en" dirty="0">
                <a:solidFill>
                  <a:srgbClr val="000000"/>
                </a:solidFill>
              </a:rPr>
              <a:t>The λ in the full objective function is set to 10, batch size is kept at 1, Adam optimizer is used and learning rate is kept at 0.0002 for the first 100 epochs then linearly reduced to 0 over the last 100 epochs.</a:t>
            </a:r>
            <a:endParaRPr dirty="0">
              <a:solidFill>
                <a:srgbClr val="000000"/>
              </a:solidFill>
            </a:endParaRPr>
          </a:p>
          <a:p>
            <a:pPr marL="457200" lvl="0" indent="-311150" algn="l" rtl="0">
              <a:lnSpc>
                <a:spcPct val="150000"/>
              </a:lnSpc>
              <a:spcBef>
                <a:spcPts val="0"/>
              </a:spcBef>
              <a:spcAft>
                <a:spcPts val="0"/>
              </a:spcAft>
              <a:buClr>
                <a:srgbClr val="000000"/>
              </a:buClr>
              <a:buSzPts val="1300"/>
              <a:buChar char="●"/>
            </a:pPr>
            <a:r>
              <a:rPr lang="en" dirty="0">
                <a:solidFill>
                  <a:srgbClr val="000000"/>
                </a:solidFill>
              </a:rPr>
              <a:t>As specified by the paper, for the Van Gogh dataset, we introduce another loss component, </a:t>
            </a:r>
            <a:r>
              <a:rPr lang="en" b="1" dirty="0">
                <a:solidFill>
                  <a:srgbClr val="000000"/>
                </a:solidFill>
              </a:rPr>
              <a:t>identity loss</a:t>
            </a:r>
            <a:r>
              <a:rPr lang="en" dirty="0">
                <a:solidFill>
                  <a:srgbClr val="000000"/>
                </a:solidFill>
              </a:rPr>
              <a:t> given by L</a:t>
            </a:r>
            <a:r>
              <a:rPr lang="en" baseline="-25000" dirty="0">
                <a:solidFill>
                  <a:srgbClr val="000000"/>
                </a:solidFill>
              </a:rPr>
              <a:t>identity</a:t>
            </a:r>
            <a:r>
              <a:rPr lang="en" dirty="0">
                <a:solidFill>
                  <a:srgbClr val="000000"/>
                </a:solidFill>
              </a:rPr>
              <a:t>(G, F) = E</a:t>
            </a:r>
            <a:r>
              <a:rPr lang="en" baseline="-25000" dirty="0">
                <a:solidFill>
                  <a:srgbClr val="000000"/>
                </a:solidFill>
              </a:rPr>
              <a:t>y</a:t>
            </a:r>
            <a:r>
              <a:rPr lang="en" dirty="0">
                <a:solidFill>
                  <a:srgbClr val="000000"/>
                </a:solidFill>
              </a:rPr>
              <a:t>∼p</a:t>
            </a:r>
            <a:r>
              <a:rPr lang="en" baseline="-25000" dirty="0">
                <a:solidFill>
                  <a:srgbClr val="000000"/>
                </a:solidFill>
              </a:rPr>
              <a:t>data</a:t>
            </a:r>
            <a:r>
              <a:rPr lang="en" dirty="0">
                <a:solidFill>
                  <a:srgbClr val="000000"/>
                </a:solidFill>
              </a:rPr>
              <a:t>(y) [||G(y) − y||</a:t>
            </a:r>
            <a:r>
              <a:rPr lang="en" baseline="-25000" dirty="0">
                <a:solidFill>
                  <a:srgbClr val="000000"/>
                </a:solidFill>
              </a:rPr>
              <a:t>1</a:t>
            </a:r>
            <a:r>
              <a:rPr lang="en" dirty="0">
                <a:solidFill>
                  <a:srgbClr val="000000"/>
                </a:solidFill>
              </a:rPr>
              <a:t>] + E</a:t>
            </a:r>
            <a:r>
              <a:rPr lang="en" baseline="-25000" dirty="0">
                <a:solidFill>
                  <a:srgbClr val="000000"/>
                </a:solidFill>
              </a:rPr>
              <a:t>x</a:t>
            </a:r>
            <a:r>
              <a:rPr lang="en" dirty="0">
                <a:solidFill>
                  <a:srgbClr val="000000"/>
                </a:solidFill>
              </a:rPr>
              <a:t>∼p</a:t>
            </a:r>
            <a:r>
              <a:rPr lang="en" baseline="-25000" dirty="0">
                <a:solidFill>
                  <a:srgbClr val="000000"/>
                </a:solidFill>
              </a:rPr>
              <a:t>data</a:t>
            </a:r>
            <a:r>
              <a:rPr lang="en" dirty="0">
                <a:solidFill>
                  <a:srgbClr val="000000"/>
                </a:solidFill>
              </a:rPr>
              <a:t>(x) [||F(x) − x||</a:t>
            </a:r>
            <a:r>
              <a:rPr lang="en" baseline="-25000" dirty="0">
                <a:solidFill>
                  <a:srgbClr val="000000"/>
                </a:solidFill>
              </a:rPr>
              <a:t>1</a:t>
            </a:r>
            <a:r>
              <a:rPr lang="en" dirty="0">
                <a:solidFill>
                  <a:srgbClr val="000000"/>
                </a:solidFill>
              </a:rPr>
              <a:t>]. This is shown to help preserve color composition between the input and output. The importance of this loss can be seen in the results</a:t>
            </a:r>
            <a:endParaRPr dirty="0">
              <a:solidFill>
                <a:srgbClr val="000000"/>
              </a:solidFill>
            </a:endParaRPr>
          </a:p>
          <a:p>
            <a:pPr marL="457200" lvl="0" indent="-311150" algn="l" rtl="0">
              <a:lnSpc>
                <a:spcPct val="150000"/>
              </a:lnSpc>
              <a:spcBef>
                <a:spcPts val="0"/>
              </a:spcBef>
              <a:spcAft>
                <a:spcPts val="0"/>
              </a:spcAft>
              <a:buClr>
                <a:srgbClr val="000000"/>
              </a:buClr>
              <a:buSzPts val="1300"/>
              <a:buChar char="●"/>
            </a:pPr>
            <a:r>
              <a:rPr lang="en" dirty="0">
                <a:solidFill>
                  <a:srgbClr val="000000"/>
                </a:solidFill>
              </a:rPr>
              <a:t>Further training details are given in the train_opt.txt file.</a:t>
            </a:r>
            <a:endParaRPr dirty="0">
              <a:solidFill>
                <a:srgbClr val="000000"/>
              </a:solidFill>
            </a:endParaRPr>
          </a:p>
          <a:p>
            <a:pPr marL="0" lvl="0" indent="0" algn="l" rtl="0">
              <a:lnSpc>
                <a:spcPct val="150000"/>
              </a:lnSpc>
              <a:spcBef>
                <a:spcPts val="1600"/>
              </a:spcBef>
              <a:spcAft>
                <a:spcPts val="1600"/>
              </a:spcAft>
              <a:buNone/>
            </a:pPr>
            <a:endParaRPr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37"/>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Pseudocode for training</a:t>
            </a:r>
            <a:endParaRPr/>
          </a:p>
        </p:txBody>
      </p:sp>
      <p:sp>
        <p:nvSpPr>
          <p:cNvPr id="236" name="Google Shape;236;p37"/>
          <p:cNvSpPr txBox="1">
            <a:spLocks noGrp="1"/>
          </p:cNvSpPr>
          <p:nvPr>
            <p:ph type="body" idx="1"/>
          </p:nvPr>
        </p:nvSpPr>
        <p:spPr>
          <a:xfrm>
            <a:off x="492250" y="2111200"/>
            <a:ext cx="9144000" cy="27549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Clr>
                <a:srgbClr val="000000"/>
              </a:buClr>
              <a:buSzPts val="1300"/>
              <a:buAutoNum type="arabicPeriod"/>
            </a:pPr>
            <a:r>
              <a:rPr lang="en">
                <a:solidFill>
                  <a:srgbClr val="000000"/>
                </a:solidFill>
              </a:rPr>
              <a:t>Create two generators G_A and G_B, as well as 2 discriminators D_A and D_B.</a:t>
            </a:r>
            <a:endParaRPr>
              <a:solidFill>
                <a:srgbClr val="000000"/>
              </a:solidFill>
            </a:endParaRPr>
          </a:p>
          <a:p>
            <a:pPr marL="457200" lvl="0" indent="-311150" algn="l" rtl="0">
              <a:spcBef>
                <a:spcPts val="0"/>
              </a:spcBef>
              <a:spcAft>
                <a:spcPts val="0"/>
              </a:spcAft>
              <a:buClr>
                <a:srgbClr val="000000"/>
              </a:buClr>
              <a:buSzPts val="1300"/>
              <a:buAutoNum type="arabicPeriod"/>
            </a:pPr>
            <a:r>
              <a:rPr lang="en">
                <a:solidFill>
                  <a:srgbClr val="000000"/>
                </a:solidFill>
              </a:rPr>
              <a:t>For every epoch do:</a:t>
            </a:r>
            <a:endParaRPr>
              <a:solidFill>
                <a:srgbClr val="000000"/>
              </a:solidFill>
            </a:endParaRPr>
          </a:p>
          <a:p>
            <a:pPr marL="914400" lvl="1" indent="-311150" algn="l" rtl="0">
              <a:spcBef>
                <a:spcPts val="0"/>
              </a:spcBef>
              <a:spcAft>
                <a:spcPts val="0"/>
              </a:spcAft>
              <a:buClr>
                <a:srgbClr val="000000"/>
              </a:buClr>
              <a:buSzPts val="1300"/>
              <a:buAutoNum type="alphaLcPeriod"/>
            </a:pPr>
            <a:r>
              <a:rPr lang="en" sz="1300">
                <a:solidFill>
                  <a:srgbClr val="000000"/>
                </a:solidFill>
              </a:rPr>
              <a:t>Update learning rate if required</a:t>
            </a:r>
            <a:endParaRPr sz="1300">
              <a:solidFill>
                <a:srgbClr val="000000"/>
              </a:solidFill>
            </a:endParaRPr>
          </a:p>
          <a:p>
            <a:pPr marL="914400" lvl="1" indent="-311150" algn="l" rtl="0">
              <a:spcBef>
                <a:spcPts val="0"/>
              </a:spcBef>
              <a:spcAft>
                <a:spcPts val="0"/>
              </a:spcAft>
              <a:buClr>
                <a:srgbClr val="000000"/>
              </a:buClr>
              <a:buSzPts val="1300"/>
              <a:buAutoNum type="alphaLcPeriod"/>
            </a:pPr>
            <a:r>
              <a:rPr lang="en" sz="1300">
                <a:solidFill>
                  <a:srgbClr val="000000"/>
                </a:solidFill>
              </a:rPr>
              <a:t>Collect a minibatch of samples from Domain X (Van Gogh Paintings) [batchsize was fixed at 1 for our trials]</a:t>
            </a:r>
            <a:endParaRPr sz="1300">
              <a:solidFill>
                <a:srgbClr val="000000"/>
              </a:solidFill>
            </a:endParaRPr>
          </a:p>
          <a:p>
            <a:pPr marL="914400" lvl="1" indent="-311150" algn="l" rtl="0">
              <a:spcBef>
                <a:spcPts val="0"/>
              </a:spcBef>
              <a:spcAft>
                <a:spcPts val="0"/>
              </a:spcAft>
              <a:buClr>
                <a:srgbClr val="000000"/>
              </a:buClr>
              <a:buSzPts val="1300"/>
              <a:buAutoNum type="alphaLcPeriod"/>
            </a:pPr>
            <a:r>
              <a:rPr lang="en" sz="1300">
                <a:solidFill>
                  <a:srgbClr val="000000"/>
                </a:solidFill>
              </a:rPr>
              <a:t>Collect a minibatch of samples from Domain Y (Real Life Images)</a:t>
            </a:r>
            <a:endParaRPr sz="1300">
              <a:solidFill>
                <a:srgbClr val="000000"/>
              </a:solidFill>
            </a:endParaRPr>
          </a:p>
          <a:p>
            <a:pPr marL="914400" lvl="1" indent="-311150" algn="l" rtl="0">
              <a:spcBef>
                <a:spcPts val="0"/>
              </a:spcBef>
              <a:spcAft>
                <a:spcPts val="0"/>
              </a:spcAft>
              <a:buClr>
                <a:srgbClr val="000000"/>
              </a:buClr>
              <a:buSzPts val="1300"/>
              <a:buAutoNum type="alphaLcPeriod"/>
            </a:pPr>
            <a:r>
              <a:rPr lang="en" sz="1300">
                <a:solidFill>
                  <a:srgbClr val="000000"/>
                </a:solidFill>
              </a:rPr>
              <a:t>Calculate the losses for generators G_A and G_B</a:t>
            </a:r>
            <a:endParaRPr sz="1300">
              <a:solidFill>
                <a:srgbClr val="000000"/>
              </a:solidFill>
            </a:endParaRPr>
          </a:p>
          <a:p>
            <a:pPr marL="914400" lvl="1" indent="-311150" algn="l" rtl="0">
              <a:spcBef>
                <a:spcPts val="0"/>
              </a:spcBef>
              <a:spcAft>
                <a:spcPts val="0"/>
              </a:spcAft>
              <a:buClr>
                <a:srgbClr val="000000"/>
              </a:buClr>
              <a:buSzPts val="1300"/>
              <a:buAutoNum type="alphaLcPeriod"/>
            </a:pPr>
            <a:r>
              <a:rPr lang="en" sz="1300">
                <a:solidFill>
                  <a:srgbClr val="000000"/>
                </a:solidFill>
              </a:rPr>
              <a:t>Calculate the identity loss</a:t>
            </a:r>
            <a:endParaRPr sz="1300">
              <a:solidFill>
                <a:srgbClr val="000000"/>
              </a:solidFill>
            </a:endParaRPr>
          </a:p>
          <a:p>
            <a:pPr marL="914400" lvl="1" indent="-311150" algn="l" rtl="0">
              <a:spcBef>
                <a:spcPts val="0"/>
              </a:spcBef>
              <a:spcAft>
                <a:spcPts val="0"/>
              </a:spcAft>
              <a:buClr>
                <a:srgbClr val="000000"/>
              </a:buClr>
              <a:buSzPts val="1300"/>
              <a:buAutoNum type="alphaLcPeriod"/>
            </a:pPr>
            <a:r>
              <a:rPr lang="en" sz="1300">
                <a:solidFill>
                  <a:srgbClr val="000000"/>
                </a:solidFill>
              </a:rPr>
              <a:t>Calculate forward and backward cycle losses</a:t>
            </a:r>
            <a:endParaRPr sz="1300">
              <a:solidFill>
                <a:srgbClr val="000000"/>
              </a:solidFill>
            </a:endParaRPr>
          </a:p>
          <a:p>
            <a:pPr marL="914400" lvl="1" indent="-311150" algn="l" rtl="0">
              <a:spcBef>
                <a:spcPts val="0"/>
              </a:spcBef>
              <a:spcAft>
                <a:spcPts val="0"/>
              </a:spcAft>
              <a:buClr>
                <a:srgbClr val="000000"/>
              </a:buClr>
              <a:buSzPts val="1300"/>
              <a:buAutoNum type="alphaLcPeriod"/>
            </a:pPr>
            <a:r>
              <a:rPr lang="en" sz="1300">
                <a:solidFill>
                  <a:srgbClr val="000000"/>
                </a:solidFill>
              </a:rPr>
              <a:t>Compute the gradients and update weights for the generators</a:t>
            </a:r>
            <a:endParaRPr sz="1300">
              <a:solidFill>
                <a:srgbClr val="000000"/>
              </a:solidFill>
            </a:endParaRPr>
          </a:p>
          <a:p>
            <a:pPr marL="914400" lvl="1" indent="-311150" algn="l" rtl="0">
              <a:spcBef>
                <a:spcPts val="0"/>
              </a:spcBef>
              <a:spcAft>
                <a:spcPts val="0"/>
              </a:spcAft>
              <a:buClr>
                <a:srgbClr val="000000"/>
              </a:buClr>
              <a:buSzPts val="1300"/>
              <a:buAutoNum type="alphaLcPeriod"/>
            </a:pPr>
            <a:r>
              <a:rPr lang="en" sz="1300">
                <a:solidFill>
                  <a:srgbClr val="000000"/>
                </a:solidFill>
              </a:rPr>
              <a:t>Calculate the losses for discriminators D_A and D_B </a:t>
            </a:r>
            <a:endParaRPr sz="1300">
              <a:solidFill>
                <a:srgbClr val="000000"/>
              </a:solidFill>
            </a:endParaRPr>
          </a:p>
          <a:p>
            <a:pPr marL="914400" lvl="1" indent="-311150" algn="l" rtl="0">
              <a:spcBef>
                <a:spcPts val="0"/>
              </a:spcBef>
              <a:spcAft>
                <a:spcPts val="0"/>
              </a:spcAft>
              <a:buClr>
                <a:srgbClr val="000000"/>
              </a:buClr>
              <a:buSzPts val="1300"/>
              <a:buAutoNum type="alphaLcPeriod"/>
            </a:pPr>
            <a:r>
              <a:rPr lang="en" sz="1300">
                <a:solidFill>
                  <a:srgbClr val="000000"/>
                </a:solidFill>
              </a:rPr>
              <a:t>Compute the gradients and update weights for the discriminators.</a:t>
            </a:r>
            <a:endParaRPr sz="1300">
              <a:solidFill>
                <a:srgbClr val="000000"/>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38"/>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Results</a:t>
            </a:r>
            <a:endParaRPr/>
          </a:p>
        </p:txBody>
      </p:sp>
      <p:sp>
        <p:nvSpPr>
          <p:cNvPr id="242" name="Google Shape;242;p38"/>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39"/>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Results of training</a:t>
            </a:r>
            <a:endParaRPr/>
          </a:p>
        </p:txBody>
      </p:sp>
      <p:sp>
        <p:nvSpPr>
          <p:cNvPr id="248" name="Google Shape;248;p39"/>
          <p:cNvSpPr txBox="1">
            <a:spLocks noGrp="1"/>
          </p:cNvSpPr>
          <p:nvPr>
            <p:ph type="body" idx="1"/>
          </p:nvPr>
        </p:nvSpPr>
        <p:spPr>
          <a:xfrm>
            <a:off x="3990850" y="2078875"/>
            <a:ext cx="6729900" cy="29034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a:solidFill>
                  <a:srgbClr val="000000"/>
                </a:solidFill>
              </a:rPr>
              <a:t>As mentioned earlier, the model was trained for 200 epochs.</a:t>
            </a:r>
            <a:endParaRPr>
              <a:solidFill>
                <a:srgbClr val="000000"/>
              </a:solidFill>
            </a:endParaRPr>
          </a:p>
          <a:p>
            <a:pPr marL="0" lvl="0" indent="0" algn="l" rtl="0">
              <a:lnSpc>
                <a:spcPct val="100000"/>
              </a:lnSpc>
              <a:spcBef>
                <a:spcPts val="1600"/>
              </a:spcBef>
              <a:spcAft>
                <a:spcPts val="0"/>
              </a:spcAft>
              <a:buNone/>
            </a:pPr>
            <a:r>
              <a:rPr lang="en">
                <a:solidFill>
                  <a:srgbClr val="000000"/>
                </a:solidFill>
              </a:rPr>
              <a:t>The labels are:</a:t>
            </a:r>
            <a:endParaRPr>
              <a:solidFill>
                <a:srgbClr val="000000"/>
              </a:solidFill>
            </a:endParaRPr>
          </a:p>
          <a:p>
            <a:pPr marL="457200" lvl="0" indent="-311150" algn="l" rtl="0">
              <a:lnSpc>
                <a:spcPct val="100000"/>
              </a:lnSpc>
              <a:spcBef>
                <a:spcPts val="1600"/>
              </a:spcBef>
              <a:spcAft>
                <a:spcPts val="0"/>
              </a:spcAft>
              <a:buClr>
                <a:srgbClr val="000000"/>
              </a:buClr>
              <a:buSzPts val="1300"/>
              <a:buChar char="●"/>
            </a:pPr>
            <a:r>
              <a:rPr lang="en">
                <a:solidFill>
                  <a:srgbClr val="000000"/>
                </a:solidFill>
              </a:rPr>
              <a:t>D_A - Discriminator A loss</a:t>
            </a:r>
            <a:endParaRPr>
              <a:solidFill>
                <a:srgbClr val="000000"/>
              </a:solidFill>
            </a:endParaRPr>
          </a:p>
          <a:p>
            <a:pPr marL="457200" lvl="0" indent="-311150" algn="l" rtl="0">
              <a:lnSpc>
                <a:spcPct val="100000"/>
              </a:lnSpc>
              <a:spcBef>
                <a:spcPts val="0"/>
              </a:spcBef>
              <a:spcAft>
                <a:spcPts val="0"/>
              </a:spcAft>
              <a:buClr>
                <a:srgbClr val="000000"/>
              </a:buClr>
              <a:buSzPts val="1300"/>
              <a:buChar char="●"/>
            </a:pPr>
            <a:r>
              <a:rPr lang="en">
                <a:solidFill>
                  <a:srgbClr val="000000"/>
                </a:solidFill>
              </a:rPr>
              <a:t>G_A - Generator A loss</a:t>
            </a:r>
            <a:endParaRPr>
              <a:solidFill>
                <a:srgbClr val="000000"/>
              </a:solidFill>
            </a:endParaRPr>
          </a:p>
          <a:p>
            <a:pPr marL="457200" lvl="0" indent="-311150" algn="l" rtl="0">
              <a:lnSpc>
                <a:spcPct val="100000"/>
              </a:lnSpc>
              <a:spcBef>
                <a:spcPts val="0"/>
              </a:spcBef>
              <a:spcAft>
                <a:spcPts val="0"/>
              </a:spcAft>
              <a:buClr>
                <a:srgbClr val="000000"/>
              </a:buClr>
              <a:buSzPts val="1300"/>
              <a:buChar char="●"/>
            </a:pPr>
            <a:r>
              <a:rPr lang="en">
                <a:solidFill>
                  <a:srgbClr val="000000"/>
                </a:solidFill>
              </a:rPr>
              <a:t>cycle_A - forward cycle loss</a:t>
            </a:r>
            <a:endParaRPr>
              <a:solidFill>
                <a:srgbClr val="000000"/>
              </a:solidFill>
            </a:endParaRPr>
          </a:p>
          <a:p>
            <a:pPr marL="457200" lvl="0" indent="-311150" algn="l" rtl="0">
              <a:lnSpc>
                <a:spcPct val="100000"/>
              </a:lnSpc>
              <a:spcBef>
                <a:spcPts val="0"/>
              </a:spcBef>
              <a:spcAft>
                <a:spcPts val="0"/>
              </a:spcAft>
              <a:buClr>
                <a:srgbClr val="000000"/>
              </a:buClr>
              <a:buSzPts val="1300"/>
              <a:buChar char="●"/>
            </a:pPr>
            <a:r>
              <a:rPr lang="en">
                <a:solidFill>
                  <a:srgbClr val="000000"/>
                </a:solidFill>
              </a:rPr>
              <a:t>idt_A - identity loss A</a:t>
            </a:r>
            <a:endParaRPr>
              <a:solidFill>
                <a:srgbClr val="000000"/>
              </a:solidFill>
            </a:endParaRPr>
          </a:p>
          <a:p>
            <a:pPr marL="457200" lvl="0" indent="-311150" algn="l" rtl="0">
              <a:lnSpc>
                <a:spcPct val="100000"/>
              </a:lnSpc>
              <a:spcBef>
                <a:spcPts val="0"/>
              </a:spcBef>
              <a:spcAft>
                <a:spcPts val="0"/>
              </a:spcAft>
              <a:buClr>
                <a:srgbClr val="000000"/>
              </a:buClr>
              <a:buSzPts val="1300"/>
              <a:buChar char="●"/>
            </a:pPr>
            <a:r>
              <a:rPr lang="en">
                <a:solidFill>
                  <a:srgbClr val="000000"/>
                </a:solidFill>
              </a:rPr>
              <a:t>D_B - Discriminator B loss</a:t>
            </a:r>
            <a:endParaRPr>
              <a:solidFill>
                <a:srgbClr val="000000"/>
              </a:solidFill>
            </a:endParaRPr>
          </a:p>
          <a:p>
            <a:pPr marL="457200" lvl="0" indent="-311150" algn="l" rtl="0">
              <a:lnSpc>
                <a:spcPct val="100000"/>
              </a:lnSpc>
              <a:spcBef>
                <a:spcPts val="0"/>
              </a:spcBef>
              <a:spcAft>
                <a:spcPts val="0"/>
              </a:spcAft>
              <a:buClr>
                <a:srgbClr val="000000"/>
              </a:buClr>
              <a:buSzPts val="1300"/>
              <a:buChar char="●"/>
            </a:pPr>
            <a:r>
              <a:rPr lang="en">
                <a:solidFill>
                  <a:srgbClr val="000000"/>
                </a:solidFill>
              </a:rPr>
              <a:t>G_B - Generator B loss</a:t>
            </a:r>
            <a:endParaRPr>
              <a:solidFill>
                <a:srgbClr val="000000"/>
              </a:solidFill>
            </a:endParaRPr>
          </a:p>
          <a:p>
            <a:pPr marL="457200" lvl="0" indent="-311150" algn="l" rtl="0">
              <a:lnSpc>
                <a:spcPct val="100000"/>
              </a:lnSpc>
              <a:spcBef>
                <a:spcPts val="0"/>
              </a:spcBef>
              <a:spcAft>
                <a:spcPts val="0"/>
              </a:spcAft>
              <a:buClr>
                <a:srgbClr val="000000"/>
              </a:buClr>
              <a:buSzPts val="1300"/>
              <a:buChar char="●"/>
            </a:pPr>
            <a:r>
              <a:rPr lang="en">
                <a:solidFill>
                  <a:srgbClr val="000000"/>
                </a:solidFill>
              </a:rPr>
              <a:t>cycle_B - backward cycle loss</a:t>
            </a:r>
            <a:endParaRPr>
              <a:solidFill>
                <a:srgbClr val="000000"/>
              </a:solidFill>
            </a:endParaRPr>
          </a:p>
          <a:p>
            <a:pPr marL="457200" lvl="0" indent="-311150" algn="l" rtl="0">
              <a:lnSpc>
                <a:spcPct val="100000"/>
              </a:lnSpc>
              <a:spcBef>
                <a:spcPts val="0"/>
              </a:spcBef>
              <a:spcAft>
                <a:spcPts val="0"/>
              </a:spcAft>
              <a:buClr>
                <a:srgbClr val="000000"/>
              </a:buClr>
              <a:buSzPts val="1300"/>
              <a:buChar char="●"/>
            </a:pPr>
            <a:r>
              <a:rPr lang="en">
                <a:solidFill>
                  <a:srgbClr val="000000"/>
                </a:solidFill>
              </a:rPr>
              <a:t>idt_B - identity loss B</a:t>
            </a:r>
            <a:endParaRPr>
              <a:solidFill>
                <a:srgbClr val="000000"/>
              </a:solidFill>
            </a:endParaRPr>
          </a:p>
        </p:txBody>
      </p:sp>
      <p:pic>
        <p:nvPicPr>
          <p:cNvPr id="249" name="Google Shape;249;p39"/>
          <p:cNvPicPr preferRelativeResize="0"/>
          <p:nvPr/>
        </p:nvPicPr>
        <p:blipFill>
          <a:blip r:embed="rId3">
            <a:alphaModFix/>
          </a:blip>
          <a:stretch>
            <a:fillRect/>
          </a:stretch>
        </p:blipFill>
        <p:spPr>
          <a:xfrm>
            <a:off x="233688" y="1943100"/>
            <a:ext cx="3533775" cy="3200400"/>
          </a:xfrm>
          <a:prstGeom prst="rect">
            <a:avLst/>
          </a:prstGeom>
          <a:noFill/>
          <a:ln>
            <a:noFill/>
          </a:ln>
        </p:spPr>
      </p:pic>
      <p:sp>
        <p:nvSpPr>
          <p:cNvPr id="250" name="Google Shape;250;p39"/>
          <p:cNvSpPr txBox="1"/>
          <p:nvPr/>
        </p:nvSpPr>
        <p:spPr>
          <a:xfrm>
            <a:off x="4077600" y="4511400"/>
            <a:ext cx="7138800" cy="83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Lato"/>
                <a:ea typeface="Lato"/>
                <a:cs typeface="Lato"/>
                <a:sym typeface="Lato"/>
              </a:rPr>
              <a:t>As seen from the graph, the linear decrease of learning rate </a:t>
            </a:r>
            <a:endParaRPr>
              <a:latin typeface="Lato"/>
              <a:ea typeface="Lato"/>
              <a:cs typeface="Lato"/>
              <a:sym typeface="Lato"/>
            </a:endParaRPr>
          </a:p>
          <a:p>
            <a:pPr marL="0" lvl="0" indent="0" algn="l" rtl="0">
              <a:spcBef>
                <a:spcPts val="0"/>
              </a:spcBef>
              <a:spcAft>
                <a:spcPts val="0"/>
              </a:spcAft>
              <a:buNone/>
            </a:pPr>
            <a:r>
              <a:rPr lang="en">
                <a:latin typeface="Lato"/>
                <a:ea typeface="Lato"/>
                <a:cs typeface="Lato"/>
                <a:sym typeface="Lato"/>
              </a:rPr>
              <a:t>after 100 epochs helps stabilize the loss values</a:t>
            </a:r>
            <a:endParaRPr>
              <a:latin typeface="Lato"/>
              <a:ea typeface="Lato"/>
              <a:cs typeface="Lato"/>
              <a:sym typeface="Lato"/>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40"/>
          <p:cNvSpPr txBox="1">
            <a:spLocks noGrp="1"/>
          </p:cNvSpPr>
          <p:nvPr>
            <p:ph type="title"/>
          </p:nvPr>
        </p:nvSpPr>
        <p:spPr>
          <a:xfrm>
            <a:off x="727650" y="537825"/>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Visual Results </a:t>
            </a:r>
            <a:r>
              <a:rPr lang="en" sz="1500" b="0"/>
              <a:t>- transformations on </a:t>
            </a:r>
            <a:r>
              <a:rPr lang="en" sz="1500"/>
              <a:t>Real Life </a:t>
            </a:r>
            <a:r>
              <a:rPr lang="en" sz="1500" b="0"/>
              <a:t>Images</a:t>
            </a:r>
            <a:endParaRPr sz="1500" b="0"/>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256" name="Google Shape;256;p40"/>
          <p:cNvSpPr/>
          <p:nvPr/>
        </p:nvSpPr>
        <p:spPr>
          <a:xfrm>
            <a:off x="1962918" y="2141100"/>
            <a:ext cx="410100" cy="2142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40"/>
          <p:cNvSpPr/>
          <p:nvPr/>
        </p:nvSpPr>
        <p:spPr>
          <a:xfrm>
            <a:off x="6787055" y="2141162"/>
            <a:ext cx="410100" cy="2142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58" name="Google Shape;258;p40"/>
          <p:cNvPicPr preferRelativeResize="0"/>
          <p:nvPr/>
        </p:nvPicPr>
        <p:blipFill rotWithShape="1">
          <a:blip r:embed="rId3">
            <a:alphaModFix/>
          </a:blip>
          <a:srcRect l="12197" t="3725" r="4260" b="9423"/>
          <a:stretch/>
        </p:blipFill>
        <p:spPr>
          <a:xfrm>
            <a:off x="137238" y="3258550"/>
            <a:ext cx="1760525" cy="1760525"/>
          </a:xfrm>
          <a:prstGeom prst="rect">
            <a:avLst/>
          </a:prstGeom>
          <a:noFill/>
          <a:ln>
            <a:noFill/>
          </a:ln>
        </p:spPr>
      </p:pic>
      <p:sp>
        <p:nvSpPr>
          <p:cNvPr id="259" name="Google Shape;259;p40"/>
          <p:cNvSpPr/>
          <p:nvPr/>
        </p:nvSpPr>
        <p:spPr>
          <a:xfrm>
            <a:off x="1944218" y="4031712"/>
            <a:ext cx="410100" cy="2142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40"/>
          <p:cNvSpPr/>
          <p:nvPr/>
        </p:nvSpPr>
        <p:spPr>
          <a:xfrm>
            <a:off x="6781343" y="4031712"/>
            <a:ext cx="410100" cy="2142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61" name="Google Shape;261;p40"/>
          <p:cNvPicPr preferRelativeResize="0"/>
          <p:nvPr/>
        </p:nvPicPr>
        <p:blipFill rotWithShape="1">
          <a:blip r:embed="rId4">
            <a:alphaModFix/>
          </a:blip>
          <a:srcRect l="11440" t="3958" r="3052" b="9789"/>
          <a:stretch/>
        </p:blipFill>
        <p:spPr>
          <a:xfrm>
            <a:off x="137250" y="1354900"/>
            <a:ext cx="1760525" cy="1786625"/>
          </a:xfrm>
          <a:prstGeom prst="rect">
            <a:avLst/>
          </a:prstGeom>
          <a:noFill/>
          <a:ln>
            <a:noFill/>
          </a:ln>
        </p:spPr>
      </p:pic>
      <p:pic>
        <p:nvPicPr>
          <p:cNvPr id="262" name="Google Shape;262;p40"/>
          <p:cNvPicPr preferRelativeResize="0"/>
          <p:nvPr/>
        </p:nvPicPr>
        <p:blipFill rotWithShape="1">
          <a:blip r:embed="rId5">
            <a:alphaModFix/>
          </a:blip>
          <a:srcRect l="13107" t="3953" r="3932" b="9346"/>
          <a:stretch/>
        </p:blipFill>
        <p:spPr>
          <a:xfrm>
            <a:off x="2442625" y="1367938"/>
            <a:ext cx="1751389" cy="1760525"/>
          </a:xfrm>
          <a:prstGeom prst="rect">
            <a:avLst/>
          </a:prstGeom>
          <a:noFill/>
          <a:ln>
            <a:noFill/>
          </a:ln>
        </p:spPr>
      </p:pic>
      <p:pic>
        <p:nvPicPr>
          <p:cNvPr id="263" name="Google Shape;263;p40"/>
          <p:cNvPicPr preferRelativeResize="0"/>
          <p:nvPr/>
        </p:nvPicPr>
        <p:blipFill rotWithShape="1">
          <a:blip r:embed="rId6">
            <a:alphaModFix/>
          </a:blip>
          <a:srcRect l="12842" t="4404" r="4197" b="8895"/>
          <a:stretch/>
        </p:blipFill>
        <p:spPr>
          <a:xfrm>
            <a:off x="4902875" y="1358675"/>
            <a:ext cx="1797800" cy="1807157"/>
          </a:xfrm>
          <a:prstGeom prst="rect">
            <a:avLst/>
          </a:prstGeom>
          <a:noFill/>
          <a:ln>
            <a:noFill/>
          </a:ln>
        </p:spPr>
      </p:pic>
      <p:pic>
        <p:nvPicPr>
          <p:cNvPr id="264" name="Google Shape;264;p40"/>
          <p:cNvPicPr preferRelativeResize="0"/>
          <p:nvPr/>
        </p:nvPicPr>
        <p:blipFill rotWithShape="1">
          <a:blip r:embed="rId7">
            <a:alphaModFix/>
          </a:blip>
          <a:srcRect l="13116" t="3953" r="4074" b="9346"/>
          <a:stretch/>
        </p:blipFill>
        <p:spPr>
          <a:xfrm>
            <a:off x="137250" y="3255301"/>
            <a:ext cx="1751400" cy="1763774"/>
          </a:xfrm>
          <a:prstGeom prst="rect">
            <a:avLst/>
          </a:prstGeom>
          <a:noFill/>
          <a:ln>
            <a:noFill/>
          </a:ln>
        </p:spPr>
      </p:pic>
      <p:pic>
        <p:nvPicPr>
          <p:cNvPr id="265" name="Google Shape;265;p40"/>
          <p:cNvPicPr preferRelativeResize="0"/>
          <p:nvPr/>
        </p:nvPicPr>
        <p:blipFill rotWithShape="1">
          <a:blip r:embed="rId8">
            <a:alphaModFix/>
          </a:blip>
          <a:srcRect l="12758" t="3793" r="4712" b="8602"/>
          <a:stretch/>
        </p:blipFill>
        <p:spPr>
          <a:xfrm>
            <a:off x="2442625" y="3265625"/>
            <a:ext cx="1760525" cy="1753450"/>
          </a:xfrm>
          <a:prstGeom prst="rect">
            <a:avLst/>
          </a:prstGeom>
          <a:noFill/>
          <a:ln>
            <a:noFill/>
          </a:ln>
        </p:spPr>
      </p:pic>
      <p:pic>
        <p:nvPicPr>
          <p:cNvPr id="266" name="Google Shape;266;p40"/>
          <p:cNvPicPr preferRelativeResize="0"/>
          <p:nvPr/>
        </p:nvPicPr>
        <p:blipFill rotWithShape="1">
          <a:blip r:embed="rId9">
            <a:alphaModFix/>
          </a:blip>
          <a:srcRect l="12841" t="4427" r="4629" b="8924"/>
          <a:stretch/>
        </p:blipFill>
        <p:spPr>
          <a:xfrm>
            <a:off x="137250" y="1389650"/>
            <a:ext cx="1751400" cy="1768748"/>
          </a:xfrm>
          <a:prstGeom prst="rect">
            <a:avLst/>
          </a:prstGeom>
          <a:noFill/>
          <a:ln>
            <a:noFill/>
          </a:ln>
        </p:spPr>
      </p:pic>
      <p:pic>
        <p:nvPicPr>
          <p:cNvPr id="267" name="Google Shape;267;p40"/>
          <p:cNvPicPr preferRelativeResize="0"/>
          <p:nvPr/>
        </p:nvPicPr>
        <p:blipFill rotWithShape="1">
          <a:blip r:embed="rId10">
            <a:alphaModFix/>
          </a:blip>
          <a:srcRect l="12651" t="3953" r="4388" b="9346"/>
          <a:stretch/>
        </p:blipFill>
        <p:spPr>
          <a:xfrm>
            <a:off x="2438175" y="1389650"/>
            <a:ext cx="1751400" cy="1760515"/>
          </a:xfrm>
          <a:prstGeom prst="rect">
            <a:avLst/>
          </a:prstGeom>
          <a:noFill/>
          <a:ln>
            <a:noFill/>
          </a:ln>
        </p:spPr>
      </p:pic>
      <p:pic>
        <p:nvPicPr>
          <p:cNvPr id="268" name="Google Shape;268;p40"/>
          <p:cNvPicPr preferRelativeResize="0"/>
          <p:nvPr/>
        </p:nvPicPr>
        <p:blipFill rotWithShape="1">
          <a:blip r:embed="rId11">
            <a:alphaModFix/>
          </a:blip>
          <a:srcRect l="12408" t="3953" r="5198" b="9346"/>
          <a:stretch/>
        </p:blipFill>
        <p:spPr>
          <a:xfrm>
            <a:off x="7281225" y="1389650"/>
            <a:ext cx="1751400" cy="1772673"/>
          </a:xfrm>
          <a:prstGeom prst="rect">
            <a:avLst/>
          </a:prstGeom>
          <a:noFill/>
          <a:ln>
            <a:noFill/>
          </a:ln>
        </p:spPr>
      </p:pic>
      <p:pic>
        <p:nvPicPr>
          <p:cNvPr id="269" name="Google Shape;269;p40"/>
          <p:cNvPicPr preferRelativeResize="0"/>
          <p:nvPr/>
        </p:nvPicPr>
        <p:blipFill rotWithShape="1">
          <a:blip r:embed="rId12">
            <a:alphaModFix/>
          </a:blip>
          <a:srcRect l="13547" t="4419" r="3492" b="8925"/>
          <a:stretch/>
        </p:blipFill>
        <p:spPr>
          <a:xfrm>
            <a:off x="4902875" y="1354900"/>
            <a:ext cx="1816125" cy="1824568"/>
          </a:xfrm>
          <a:prstGeom prst="rect">
            <a:avLst/>
          </a:prstGeom>
          <a:noFill/>
          <a:ln>
            <a:noFill/>
          </a:ln>
        </p:spPr>
      </p:pic>
      <p:pic>
        <p:nvPicPr>
          <p:cNvPr id="270" name="Google Shape;270;p40"/>
          <p:cNvPicPr preferRelativeResize="0"/>
          <p:nvPr/>
        </p:nvPicPr>
        <p:blipFill rotWithShape="1">
          <a:blip r:embed="rId13">
            <a:alphaModFix/>
          </a:blip>
          <a:srcRect l="12410" t="4404" r="4629" b="8887"/>
          <a:stretch/>
        </p:blipFill>
        <p:spPr>
          <a:xfrm>
            <a:off x="2442625" y="3258560"/>
            <a:ext cx="1751400" cy="1760515"/>
          </a:xfrm>
          <a:prstGeom prst="rect">
            <a:avLst/>
          </a:prstGeom>
          <a:noFill/>
          <a:ln>
            <a:noFill/>
          </a:ln>
        </p:spPr>
      </p:pic>
      <p:pic>
        <p:nvPicPr>
          <p:cNvPr id="271" name="Google Shape;271;p40"/>
          <p:cNvPicPr preferRelativeResize="0"/>
          <p:nvPr/>
        </p:nvPicPr>
        <p:blipFill rotWithShape="1">
          <a:blip r:embed="rId14">
            <a:alphaModFix/>
          </a:blip>
          <a:srcRect l="12651" t="4404" r="3952" b="8895"/>
          <a:stretch/>
        </p:blipFill>
        <p:spPr>
          <a:xfrm>
            <a:off x="137250" y="3259575"/>
            <a:ext cx="1760525" cy="1760525"/>
          </a:xfrm>
          <a:prstGeom prst="rect">
            <a:avLst/>
          </a:prstGeom>
          <a:noFill/>
          <a:ln>
            <a:noFill/>
          </a:ln>
        </p:spPr>
      </p:pic>
      <p:pic>
        <p:nvPicPr>
          <p:cNvPr id="272" name="Google Shape;272;p40"/>
          <p:cNvPicPr preferRelativeResize="0"/>
          <p:nvPr/>
        </p:nvPicPr>
        <p:blipFill rotWithShape="1">
          <a:blip r:embed="rId15">
            <a:alphaModFix/>
          </a:blip>
          <a:srcRect l="12841" t="3953" r="2898" b="9346"/>
          <a:stretch/>
        </p:blipFill>
        <p:spPr>
          <a:xfrm>
            <a:off x="4884550" y="3270375"/>
            <a:ext cx="1816125" cy="1733425"/>
          </a:xfrm>
          <a:prstGeom prst="rect">
            <a:avLst/>
          </a:prstGeom>
          <a:noFill/>
          <a:ln>
            <a:noFill/>
          </a:ln>
        </p:spPr>
      </p:pic>
      <p:pic>
        <p:nvPicPr>
          <p:cNvPr id="273" name="Google Shape;273;p40"/>
          <p:cNvPicPr preferRelativeResize="0"/>
          <p:nvPr/>
        </p:nvPicPr>
        <p:blipFill rotWithShape="1">
          <a:blip r:embed="rId16">
            <a:alphaModFix/>
          </a:blip>
          <a:srcRect l="12409" t="4315" r="4194" b="9884"/>
          <a:stretch/>
        </p:blipFill>
        <p:spPr>
          <a:xfrm>
            <a:off x="7272125" y="3270563"/>
            <a:ext cx="1751400" cy="17332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41"/>
          <p:cNvSpPr txBox="1">
            <a:spLocks noGrp="1"/>
          </p:cNvSpPr>
          <p:nvPr>
            <p:ph type="title"/>
          </p:nvPr>
        </p:nvSpPr>
        <p:spPr>
          <a:xfrm>
            <a:off x="727650" y="537825"/>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Visual Results </a:t>
            </a:r>
            <a:r>
              <a:rPr lang="en" sz="1500" b="0"/>
              <a:t>- transformations on </a:t>
            </a:r>
            <a:r>
              <a:rPr lang="en" sz="1500"/>
              <a:t>Monet </a:t>
            </a:r>
            <a:r>
              <a:rPr lang="en" sz="1500" b="0"/>
              <a:t>paintings</a:t>
            </a:r>
            <a:endParaRPr sz="1500" b="0"/>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279" name="Google Shape;279;p41"/>
          <p:cNvSpPr/>
          <p:nvPr/>
        </p:nvSpPr>
        <p:spPr>
          <a:xfrm>
            <a:off x="1962918" y="2141100"/>
            <a:ext cx="410100" cy="2142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41"/>
          <p:cNvSpPr/>
          <p:nvPr/>
        </p:nvSpPr>
        <p:spPr>
          <a:xfrm>
            <a:off x="6787055" y="2141162"/>
            <a:ext cx="410100" cy="2142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81" name="Google Shape;281;p41"/>
          <p:cNvPicPr preferRelativeResize="0"/>
          <p:nvPr/>
        </p:nvPicPr>
        <p:blipFill rotWithShape="1">
          <a:blip r:embed="rId3">
            <a:alphaModFix/>
          </a:blip>
          <a:srcRect l="12197" t="3725" r="4260" b="9423"/>
          <a:stretch/>
        </p:blipFill>
        <p:spPr>
          <a:xfrm>
            <a:off x="137238" y="3258550"/>
            <a:ext cx="1760525" cy="1760525"/>
          </a:xfrm>
          <a:prstGeom prst="rect">
            <a:avLst/>
          </a:prstGeom>
          <a:noFill/>
          <a:ln>
            <a:noFill/>
          </a:ln>
        </p:spPr>
      </p:pic>
      <p:sp>
        <p:nvSpPr>
          <p:cNvPr id="282" name="Google Shape;282;p41"/>
          <p:cNvSpPr/>
          <p:nvPr/>
        </p:nvSpPr>
        <p:spPr>
          <a:xfrm>
            <a:off x="1944218" y="4031712"/>
            <a:ext cx="410100" cy="2142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41"/>
          <p:cNvSpPr/>
          <p:nvPr/>
        </p:nvSpPr>
        <p:spPr>
          <a:xfrm>
            <a:off x="6781343" y="4031712"/>
            <a:ext cx="410100" cy="2142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84" name="Google Shape;284;p41"/>
          <p:cNvPicPr preferRelativeResize="0"/>
          <p:nvPr/>
        </p:nvPicPr>
        <p:blipFill rotWithShape="1">
          <a:blip r:embed="rId4">
            <a:alphaModFix/>
          </a:blip>
          <a:srcRect l="11440" t="3958" r="3052" b="9789"/>
          <a:stretch/>
        </p:blipFill>
        <p:spPr>
          <a:xfrm>
            <a:off x="137250" y="1354900"/>
            <a:ext cx="1760525" cy="1786625"/>
          </a:xfrm>
          <a:prstGeom prst="rect">
            <a:avLst/>
          </a:prstGeom>
          <a:noFill/>
          <a:ln>
            <a:noFill/>
          </a:ln>
        </p:spPr>
      </p:pic>
      <p:pic>
        <p:nvPicPr>
          <p:cNvPr id="285" name="Google Shape;285;p41"/>
          <p:cNvPicPr preferRelativeResize="0"/>
          <p:nvPr/>
        </p:nvPicPr>
        <p:blipFill rotWithShape="1">
          <a:blip r:embed="rId5">
            <a:alphaModFix/>
          </a:blip>
          <a:srcRect l="13107" t="3953" r="3932" b="9346"/>
          <a:stretch/>
        </p:blipFill>
        <p:spPr>
          <a:xfrm>
            <a:off x="2442625" y="1367938"/>
            <a:ext cx="1751389" cy="1760525"/>
          </a:xfrm>
          <a:prstGeom prst="rect">
            <a:avLst/>
          </a:prstGeom>
          <a:noFill/>
          <a:ln>
            <a:noFill/>
          </a:ln>
        </p:spPr>
      </p:pic>
      <p:pic>
        <p:nvPicPr>
          <p:cNvPr id="286" name="Google Shape;286;p41"/>
          <p:cNvPicPr preferRelativeResize="0"/>
          <p:nvPr/>
        </p:nvPicPr>
        <p:blipFill rotWithShape="1">
          <a:blip r:embed="rId6">
            <a:alphaModFix/>
          </a:blip>
          <a:srcRect l="12842" t="4404" r="4197" b="8895"/>
          <a:stretch/>
        </p:blipFill>
        <p:spPr>
          <a:xfrm>
            <a:off x="4902875" y="1358675"/>
            <a:ext cx="1797800" cy="1807157"/>
          </a:xfrm>
          <a:prstGeom prst="rect">
            <a:avLst/>
          </a:prstGeom>
          <a:noFill/>
          <a:ln>
            <a:noFill/>
          </a:ln>
        </p:spPr>
      </p:pic>
      <p:pic>
        <p:nvPicPr>
          <p:cNvPr id="287" name="Google Shape;287;p41"/>
          <p:cNvPicPr preferRelativeResize="0"/>
          <p:nvPr/>
        </p:nvPicPr>
        <p:blipFill rotWithShape="1">
          <a:blip r:embed="rId7">
            <a:alphaModFix/>
          </a:blip>
          <a:srcRect l="11267" t="4783" r="4649" b="9950"/>
          <a:stretch/>
        </p:blipFill>
        <p:spPr>
          <a:xfrm>
            <a:off x="7234825" y="1389650"/>
            <a:ext cx="1797800" cy="1753456"/>
          </a:xfrm>
          <a:prstGeom prst="rect">
            <a:avLst/>
          </a:prstGeom>
          <a:noFill/>
          <a:ln>
            <a:noFill/>
          </a:ln>
        </p:spPr>
      </p:pic>
      <p:pic>
        <p:nvPicPr>
          <p:cNvPr id="288" name="Google Shape;288;p41"/>
          <p:cNvPicPr preferRelativeResize="0"/>
          <p:nvPr/>
        </p:nvPicPr>
        <p:blipFill rotWithShape="1">
          <a:blip r:embed="rId8">
            <a:alphaModFix/>
          </a:blip>
          <a:srcRect l="13116" t="3953" r="4074" b="9346"/>
          <a:stretch/>
        </p:blipFill>
        <p:spPr>
          <a:xfrm>
            <a:off x="137250" y="3255301"/>
            <a:ext cx="1751400" cy="1763774"/>
          </a:xfrm>
          <a:prstGeom prst="rect">
            <a:avLst/>
          </a:prstGeom>
          <a:noFill/>
          <a:ln>
            <a:noFill/>
          </a:ln>
        </p:spPr>
      </p:pic>
      <p:pic>
        <p:nvPicPr>
          <p:cNvPr id="289" name="Google Shape;289;p41"/>
          <p:cNvPicPr preferRelativeResize="0"/>
          <p:nvPr/>
        </p:nvPicPr>
        <p:blipFill rotWithShape="1">
          <a:blip r:embed="rId9">
            <a:alphaModFix/>
          </a:blip>
          <a:srcRect l="12758" t="3793" r="4712" b="8602"/>
          <a:stretch/>
        </p:blipFill>
        <p:spPr>
          <a:xfrm>
            <a:off x="2442625" y="3265625"/>
            <a:ext cx="1760525" cy="1753450"/>
          </a:xfrm>
          <a:prstGeom prst="rect">
            <a:avLst/>
          </a:prstGeom>
          <a:noFill/>
          <a:ln>
            <a:noFill/>
          </a:ln>
        </p:spPr>
      </p:pic>
      <p:pic>
        <p:nvPicPr>
          <p:cNvPr id="290" name="Google Shape;290;p41"/>
          <p:cNvPicPr preferRelativeResize="0"/>
          <p:nvPr/>
        </p:nvPicPr>
        <p:blipFill rotWithShape="1">
          <a:blip r:embed="rId10">
            <a:alphaModFix/>
          </a:blip>
          <a:srcRect l="13205" t="5221" r="2683" b="8749"/>
          <a:stretch/>
        </p:blipFill>
        <p:spPr>
          <a:xfrm>
            <a:off x="7272125" y="3280850"/>
            <a:ext cx="1816125" cy="1739250"/>
          </a:xfrm>
          <a:prstGeom prst="rect">
            <a:avLst/>
          </a:prstGeom>
          <a:noFill/>
          <a:ln>
            <a:noFill/>
          </a:ln>
        </p:spPr>
      </p:pic>
      <p:pic>
        <p:nvPicPr>
          <p:cNvPr id="291" name="Google Shape;291;p41"/>
          <p:cNvPicPr preferRelativeResize="0"/>
          <p:nvPr/>
        </p:nvPicPr>
        <p:blipFill rotWithShape="1">
          <a:blip r:embed="rId11">
            <a:alphaModFix/>
          </a:blip>
          <a:srcRect l="12408" t="4404" r="4202" b="8895"/>
          <a:stretch/>
        </p:blipFill>
        <p:spPr>
          <a:xfrm>
            <a:off x="4902875" y="3280850"/>
            <a:ext cx="1797800" cy="17392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Aim</a:t>
            </a:r>
            <a:endParaRPr/>
          </a:p>
        </p:txBody>
      </p:sp>
      <p:sp>
        <p:nvSpPr>
          <p:cNvPr id="99" name="Google Shape;99;p15"/>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Clr>
                <a:srgbClr val="000000"/>
              </a:buClr>
              <a:buSzPts val="1300"/>
              <a:buChar char="●"/>
            </a:pPr>
            <a:r>
              <a:rPr lang="en">
                <a:solidFill>
                  <a:srgbClr val="000000"/>
                </a:solidFill>
              </a:rPr>
              <a:t>CycleGAN is an approach to learning how to translate an image from a source domain X to a target domain Y in the absence of paired examples</a:t>
            </a:r>
            <a:endParaRPr>
              <a:solidFill>
                <a:srgbClr val="000000"/>
              </a:solidFill>
            </a:endParaRPr>
          </a:p>
          <a:p>
            <a:pPr marL="457200" lvl="0" indent="-311150" algn="l" rtl="0">
              <a:spcBef>
                <a:spcPts val="0"/>
              </a:spcBef>
              <a:spcAft>
                <a:spcPts val="0"/>
              </a:spcAft>
              <a:buClr>
                <a:srgbClr val="000000"/>
              </a:buClr>
              <a:buSzPts val="1300"/>
              <a:buChar char="●"/>
            </a:pPr>
            <a:r>
              <a:rPr lang="en">
                <a:solidFill>
                  <a:srgbClr val="000000"/>
                </a:solidFill>
              </a:rPr>
              <a:t> The aim is to learn a mapping G : X → Y such that the distribution of images from G(X) is indistinguishable from the distribution Y using an adversarial loss</a:t>
            </a:r>
            <a:endParaRPr>
              <a:solidFill>
                <a:srgbClr val="000000"/>
              </a:solidFill>
            </a:endParaRPr>
          </a:p>
          <a:p>
            <a:pPr marL="457200" lvl="0" indent="-311150" algn="l" rtl="0">
              <a:spcBef>
                <a:spcPts val="0"/>
              </a:spcBef>
              <a:spcAft>
                <a:spcPts val="0"/>
              </a:spcAft>
              <a:buClr>
                <a:srgbClr val="000000"/>
              </a:buClr>
              <a:buSzPts val="1300"/>
              <a:buChar char="●"/>
            </a:pPr>
            <a:r>
              <a:rPr lang="en">
                <a:solidFill>
                  <a:srgbClr val="000000"/>
                </a:solidFill>
              </a:rPr>
              <a:t>CycleGAN aims to present qualitative results on several tasks where paired training data does not exist, including collection style transfer, object transfiguration, season transfer, photo enhancement, etc.</a:t>
            </a:r>
            <a:endParaRPr>
              <a:solidFill>
                <a:srgbClr val="000000"/>
              </a:solidFill>
            </a:endParaRPr>
          </a:p>
          <a:p>
            <a:pPr marL="457200" lvl="0" indent="-311150" algn="l" rtl="0">
              <a:spcBef>
                <a:spcPts val="0"/>
              </a:spcBef>
              <a:spcAft>
                <a:spcPts val="0"/>
              </a:spcAft>
              <a:buClr>
                <a:srgbClr val="000000"/>
              </a:buClr>
              <a:buSzPts val="1300"/>
              <a:buChar char="●"/>
            </a:pPr>
            <a:r>
              <a:rPr lang="en">
                <a:solidFill>
                  <a:srgbClr val="000000"/>
                </a:solidFill>
              </a:rPr>
              <a:t>The aim of this assignment is to </a:t>
            </a:r>
            <a:endParaRPr>
              <a:solidFill>
                <a:srgbClr val="000000"/>
              </a:solidFill>
            </a:endParaRPr>
          </a:p>
          <a:p>
            <a:pPr marL="914400" lvl="1" indent="-298450" algn="l" rtl="0">
              <a:spcBef>
                <a:spcPts val="0"/>
              </a:spcBef>
              <a:spcAft>
                <a:spcPts val="0"/>
              </a:spcAft>
              <a:buClr>
                <a:srgbClr val="000000"/>
              </a:buClr>
              <a:buSzPts val="1100"/>
              <a:buChar char="○"/>
            </a:pPr>
            <a:r>
              <a:rPr lang="en">
                <a:solidFill>
                  <a:srgbClr val="000000"/>
                </a:solidFill>
              </a:rPr>
              <a:t>Train the model on the Van Gogh style transfer dataset</a:t>
            </a:r>
            <a:endParaRPr>
              <a:solidFill>
                <a:srgbClr val="000000"/>
              </a:solidFill>
            </a:endParaRPr>
          </a:p>
          <a:p>
            <a:pPr marL="914400" lvl="1" indent="-298450" algn="l" rtl="0">
              <a:spcBef>
                <a:spcPts val="0"/>
              </a:spcBef>
              <a:spcAft>
                <a:spcPts val="0"/>
              </a:spcAft>
              <a:buClr>
                <a:srgbClr val="000000"/>
              </a:buClr>
              <a:buSzPts val="1100"/>
              <a:buChar char="○"/>
            </a:pPr>
            <a:r>
              <a:rPr lang="en">
                <a:solidFill>
                  <a:srgbClr val="000000"/>
                </a:solidFill>
              </a:rPr>
              <a:t>Plot the graph of the training losses across all epochs</a:t>
            </a:r>
            <a:endParaRPr>
              <a:solidFill>
                <a:srgbClr val="000000"/>
              </a:solidFill>
            </a:endParaRPr>
          </a:p>
          <a:p>
            <a:pPr marL="914400" lvl="1" indent="-298450" algn="l" rtl="0">
              <a:spcBef>
                <a:spcPts val="0"/>
              </a:spcBef>
              <a:spcAft>
                <a:spcPts val="0"/>
              </a:spcAft>
              <a:buClr>
                <a:srgbClr val="000000"/>
              </a:buClr>
              <a:buSzPts val="1100"/>
              <a:buChar char="○"/>
            </a:pPr>
            <a:r>
              <a:rPr lang="en">
                <a:solidFill>
                  <a:srgbClr val="000000"/>
                </a:solidFill>
              </a:rPr>
              <a:t>Apply the model to other painting datasets such as Monet and Cezanne and show visual results</a:t>
            </a:r>
            <a:endParaRPr>
              <a:solidFill>
                <a:srgbClr val="000000"/>
              </a:solidFill>
            </a:endParaRPr>
          </a:p>
          <a:p>
            <a:pPr marL="0" lvl="0" indent="0" algn="l" rtl="0">
              <a:spcBef>
                <a:spcPts val="1600"/>
              </a:spcBef>
              <a:spcAft>
                <a:spcPts val="1600"/>
              </a:spcAft>
              <a:buNone/>
            </a:pPr>
            <a:endParaRPr>
              <a:solidFill>
                <a:srgbClr val="000000"/>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p42"/>
          <p:cNvSpPr txBox="1">
            <a:spLocks noGrp="1"/>
          </p:cNvSpPr>
          <p:nvPr>
            <p:ph type="title"/>
          </p:nvPr>
        </p:nvSpPr>
        <p:spPr>
          <a:xfrm>
            <a:off x="727650" y="537825"/>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Visual Results </a:t>
            </a:r>
            <a:r>
              <a:rPr lang="en" sz="1500" b="0"/>
              <a:t>- transformations on </a:t>
            </a:r>
            <a:r>
              <a:rPr lang="en" sz="1500"/>
              <a:t>Cezanne </a:t>
            </a:r>
            <a:r>
              <a:rPr lang="en" sz="1500" b="0"/>
              <a:t>paintings</a:t>
            </a:r>
            <a:endParaRPr sz="1500" b="0"/>
          </a:p>
          <a:p>
            <a:pPr marL="0" lvl="0" indent="0" algn="l" rtl="0">
              <a:spcBef>
                <a:spcPts val="0"/>
              </a:spcBef>
              <a:spcAft>
                <a:spcPts val="0"/>
              </a:spcAft>
              <a:buNone/>
            </a:pPr>
            <a:endParaRPr/>
          </a:p>
          <a:p>
            <a:pPr marL="0" lvl="0" indent="0" algn="l" rtl="0">
              <a:spcBef>
                <a:spcPts val="0"/>
              </a:spcBef>
              <a:spcAft>
                <a:spcPts val="0"/>
              </a:spcAft>
              <a:buNone/>
            </a:pPr>
            <a:endParaRPr/>
          </a:p>
        </p:txBody>
      </p:sp>
      <p:pic>
        <p:nvPicPr>
          <p:cNvPr id="297" name="Google Shape;297;p42"/>
          <p:cNvPicPr preferRelativeResize="0"/>
          <p:nvPr/>
        </p:nvPicPr>
        <p:blipFill rotWithShape="1">
          <a:blip r:embed="rId3">
            <a:alphaModFix/>
          </a:blip>
          <a:srcRect l="12909" t="5105" r="3694" b="9094"/>
          <a:stretch/>
        </p:blipFill>
        <p:spPr>
          <a:xfrm>
            <a:off x="118600" y="1358675"/>
            <a:ext cx="1797809" cy="1779175"/>
          </a:xfrm>
          <a:prstGeom prst="rect">
            <a:avLst/>
          </a:prstGeom>
          <a:noFill/>
          <a:ln>
            <a:noFill/>
          </a:ln>
        </p:spPr>
      </p:pic>
      <p:pic>
        <p:nvPicPr>
          <p:cNvPr id="298" name="Google Shape;298;p42"/>
          <p:cNvPicPr preferRelativeResize="0"/>
          <p:nvPr/>
        </p:nvPicPr>
        <p:blipFill rotWithShape="1">
          <a:blip r:embed="rId4">
            <a:alphaModFix/>
          </a:blip>
          <a:srcRect l="13526" t="5105" r="3077" b="9094"/>
          <a:stretch/>
        </p:blipFill>
        <p:spPr>
          <a:xfrm>
            <a:off x="2419416" y="1358675"/>
            <a:ext cx="1797809" cy="1779175"/>
          </a:xfrm>
          <a:prstGeom prst="rect">
            <a:avLst/>
          </a:prstGeom>
          <a:noFill/>
          <a:ln>
            <a:noFill/>
          </a:ln>
        </p:spPr>
      </p:pic>
      <p:sp>
        <p:nvSpPr>
          <p:cNvPr id="299" name="Google Shape;299;p42"/>
          <p:cNvSpPr/>
          <p:nvPr/>
        </p:nvSpPr>
        <p:spPr>
          <a:xfrm>
            <a:off x="1962918" y="2141100"/>
            <a:ext cx="410100" cy="2142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00" name="Google Shape;300;p42"/>
          <p:cNvPicPr preferRelativeResize="0"/>
          <p:nvPr/>
        </p:nvPicPr>
        <p:blipFill rotWithShape="1">
          <a:blip r:embed="rId5">
            <a:alphaModFix/>
          </a:blip>
          <a:srcRect l="12902" t="4650" r="3694" b="9549"/>
          <a:stretch/>
        </p:blipFill>
        <p:spPr>
          <a:xfrm>
            <a:off x="4914300" y="1358675"/>
            <a:ext cx="1797800" cy="1779153"/>
          </a:xfrm>
          <a:prstGeom prst="rect">
            <a:avLst/>
          </a:prstGeom>
          <a:noFill/>
          <a:ln>
            <a:noFill/>
          </a:ln>
        </p:spPr>
      </p:pic>
      <p:pic>
        <p:nvPicPr>
          <p:cNvPr id="301" name="Google Shape;301;p42"/>
          <p:cNvPicPr preferRelativeResize="0"/>
          <p:nvPr/>
        </p:nvPicPr>
        <p:blipFill rotWithShape="1">
          <a:blip r:embed="rId6">
            <a:alphaModFix/>
          </a:blip>
          <a:srcRect l="13588" t="4856" r="4752" b="9335"/>
          <a:stretch/>
        </p:blipFill>
        <p:spPr>
          <a:xfrm>
            <a:off x="7272100" y="1358675"/>
            <a:ext cx="1760537" cy="1779175"/>
          </a:xfrm>
          <a:prstGeom prst="rect">
            <a:avLst/>
          </a:prstGeom>
          <a:noFill/>
          <a:ln>
            <a:noFill/>
          </a:ln>
        </p:spPr>
      </p:pic>
      <p:sp>
        <p:nvSpPr>
          <p:cNvPr id="302" name="Google Shape;302;p42"/>
          <p:cNvSpPr/>
          <p:nvPr/>
        </p:nvSpPr>
        <p:spPr>
          <a:xfrm>
            <a:off x="6787055" y="2141162"/>
            <a:ext cx="410100" cy="2142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03" name="Google Shape;303;p42"/>
          <p:cNvPicPr preferRelativeResize="0"/>
          <p:nvPr/>
        </p:nvPicPr>
        <p:blipFill rotWithShape="1">
          <a:blip r:embed="rId7">
            <a:alphaModFix/>
          </a:blip>
          <a:srcRect l="12197" t="3725" r="4260" b="9423"/>
          <a:stretch/>
        </p:blipFill>
        <p:spPr>
          <a:xfrm>
            <a:off x="137238" y="3258550"/>
            <a:ext cx="1760525" cy="1760525"/>
          </a:xfrm>
          <a:prstGeom prst="rect">
            <a:avLst/>
          </a:prstGeom>
          <a:noFill/>
          <a:ln>
            <a:noFill/>
          </a:ln>
        </p:spPr>
      </p:pic>
      <p:pic>
        <p:nvPicPr>
          <p:cNvPr id="304" name="Google Shape;304;p42"/>
          <p:cNvPicPr preferRelativeResize="0"/>
          <p:nvPr/>
        </p:nvPicPr>
        <p:blipFill rotWithShape="1">
          <a:blip r:embed="rId8">
            <a:alphaModFix/>
          </a:blip>
          <a:srcRect l="11971" t="3948" r="4486" b="7922"/>
          <a:stretch/>
        </p:blipFill>
        <p:spPr>
          <a:xfrm>
            <a:off x="2438063" y="3245700"/>
            <a:ext cx="1760525" cy="1786236"/>
          </a:xfrm>
          <a:prstGeom prst="rect">
            <a:avLst/>
          </a:prstGeom>
          <a:noFill/>
          <a:ln>
            <a:noFill/>
          </a:ln>
        </p:spPr>
      </p:pic>
      <p:sp>
        <p:nvSpPr>
          <p:cNvPr id="305" name="Google Shape;305;p42"/>
          <p:cNvSpPr/>
          <p:nvPr/>
        </p:nvSpPr>
        <p:spPr>
          <a:xfrm>
            <a:off x="1944218" y="4031712"/>
            <a:ext cx="410100" cy="2142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06" name="Google Shape;306;p42"/>
          <p:cNvPicPr preferRelativeResize="0"/>
          <p:nvPr/>
        </p:nvPicPr>
        <p:blipFill rotWithShape="1">
          <a:blip r:embed="rId9">
            <a:alphaModFix/>
          </a:blip>
          <a:srcRect l="12347" t="3795" r="5334" b="9345"/>
          <a:stretch/>
        </p:blipFill>
        <p:spPr>
          <a:xfrm>
            <a:off x="4902875" y="3245700"/>
            <a:ext cx="1797800" cy="1824445"/>
          </a:xfrm>
          <a:prstGeom prst="rect">
            <a:avLst/>
          </a:prstGeom>
          <a:noFill/>
          <a:ln>
            <a:noFill/>
          </a:ln>
        </p:spPr>
      </p:pic>
      <p:pic>
        <p:nvPicPr>
          <p:cNvPr id="307" name="Google Shape;307;p42"/>
          <p:cNvPicPr preferRelativeResize="0"/>
          <p:nvPr/>
        </p:nvPicPr>
        <p:blipFill rotWithShape="1">
          <a:blip r:embed="rId10">
            <a:alphaModFix/>
          </a:blip>
          <a:srcRect l="12882" t="3795" r="4799" b="9345"/>
          <a:stretch/>
        </p:blipFill>
        <p:spPr>
          <a:xfrm>
            <a:off x="7272100" y="3245700"/>
            <a:ext cx="1760525" cy="1786618"/>
          </a:xfrm>
          <a:prstGeom prst="rect">
            <a:avLst/>
          </a:prstGeom>
          <a:noFill/>
          <a:ln>
            <a:noFill/>
          </a:ln>
        </p:spPr>
      </p:pic>
      <p:sp>
        <p:nvSpPr>
          <p:cNvPr id="308" name="Google Shape;308;p42"/>
          <p:cNvSpPr/>
          <p:nvPr/>
        </p:nvSpPr>
        <p:spPr>
          <a:xfrm>
            <a:off x="6781343" y="4031712"/>
            <a:ext cx="410100" cy="2142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graphicFrame>
        <p:nvGraphicFramePr>
          <p:cNvPr id="313" name="Google Shape;313;p43"/>
          <p:cNvGraphicFramePr/>
          <p:nvPr/>
        </p:nvGraphicFramePr>
        <p:xfrm>
          <a:off x="0" y="1272438"/>
          <a:ext cx="9144000" cy="3878670"/>
        </p:xfrm>
        <a:graphic>
          <a:graphicData uri="http://schemas.openxmlformats.org/drawingml/2006/table">
            <a:tbl>
              <a:tblPr>
                <a:noFill/>
                <a:tableStyleId>{02710B44-3616-476E-BDAA-9152FFA9D607}</a:tableStyleId>
              </a:tblPr>
              <a:tblGrid>
                <a:gridCol w="2312275">
                  <a:extLst>
                    <a:ext uri="{9D8B030D-6E8A-4147-A177-3AD203B41FA5}">
                      <a16:colId xmlns:a16="http://schemas.microsoft.com/office/drawing/2014/main" val="20000"/>
                    </a:ext>
                  </a:extLst>
                </a:gridCol>
                <a:gridCol w="2355750">
                  <a:extLst>
                    <a:ext uri="{9D8B030D-6E8A-4147-A177-3AD203B41FA5}">
                      <a16:colId xmlns:a16="http://schemas.microsoft.com/office/drawing/2014/main" val="20001"/>
                    </a:ext>
                  </a:extLst>
                </a:gridCol>
                <a:gridCol w="2253850">
                  <a:extLst>
                    <a:ext uri="{9D8B030D-6E8A-4147-A177-3AD203B41FA5}">
                      <a16:colId xmlns:a16="http://schemas.microsoft.com/office/drawing/2014/main" val="20002"/>
                    </a:ext>
                  </a:extLst>
                </a:gridCol>
                <a:gridCol w="2222125">
                  <a:extLst>
                    <a:ext uri="{9D8B030D-6E8A-4147-A177-3AD203B41FA5}">
                      <a16:colId xmlns:a16="http://schemas.microsoft.com/office/drawing/2014/main" val="20003"/>
                    </a:ext>
                  </a:extLst>
                </a:gridCol>
              </a:tblGrid>
              <a:tr h="363275">
                <a:tc>
                  <a:txBody>
                    <a:bodyPr/>
                    <a:lstStyle/>
                    <a:p>
                      <a:pPr marL="0" lvl="0" indent="0" algn="l" rtl="0">
                        <a:spcBef>
                          <a:spcPts val="0"/>
                        </a:spcBef>
                        <a:spcAft>
                          <a:spcPts val="0"/>
                        </a:spcAft>
                        <a:buNone/>
                      </a:pPr>
                      <a:r>
                        <a:rPr lang="en" sz="900"/>
                        <a:t>Original Image</a:t>
                      </a:r>
                      <a:endParaRPr sz="900"/>
                    </a:p>
                  </a:txBody>
                  <a:tcPr marL="91425" marR="91425" marT="91425" marB="91425"/>
                </a:tc>
                <a:tc>
                  <a:txBody>
                    <a:bodyPr/>
                    <a:lstStyle/>
                    <a:p>
                      <a:pPr marL="0" lvl="0" indent="0" algn="l" rtl="0">
                        <a:spcBef>
                          <a:spcPts val="0"/>
                        </a:spcBef>
                        <a:spcAft>
                          <a:spcPts val="0"/>
                        </a:spcAft>
                        <a:buNone/>
                      </a:pPr>
                      <a:r>
                        <a:rPr lang="en" sz="900"/>
                        <a:t>Van Gogh transformation</a:t>
                      </a:r>
                      <a:endParaRPr sz="900"/>
                    </a:p>
                  </a:txBody>
                  <a:tcPr marL="91425" marR="91425" marT="91425" marB="91425"/>
                </a:tc>
                <a:tc>
                  <a:txBody>
                    <a:bodyPr/>
                    <a:lstStyle/>
                    <a:p>
                      <a:pPr marL="0" lvl="0" indent="0" algn="l" rtl="0">
                        <a:spcBef>
                          <a:spcPts val="0"/>
                        </a:spcBef>
                        <a:spcAft>
                          <a:spcPts val="0"/>
                        </a:spcAft>
                        <a:buNone/>
                      </a:pPr>
                      <a:r>
                        <a:rPr lang="en" sz="900"/>
                        <a:t>Reconstructed Image, using second generator</a:t>
                      </a:r>
                      <a:endParaRPr sz="900"/>
                    </a:p>
                  </a:txBody>
                  <a:tcPr marL="91425" marR="91425" marT="91425" marB="91425"/>
                </a:tc>
                <a:tc>
                  <a:txBody>
                    <a:bodyPr/>
                    <a:lstStyle/>
                    <a:p>
                      <a:pPr marL="0" lvl="0" indent="0" algn="l" rtl="0">
                        <a:spcBef>
                          <a:spcPts val="0"/>
                        </a:spcBef>
                        <a:spcAft>
                          <a:spcPts val="0"/>
                        </a:spcAft>
                        <a:buNone/>
                      </a:pPr>
                      <a:r>
                        <a:rPr lang="en" sz="900"/>
                        <a:t>Reconstructed Image</a:t>
                      </a:r>
                      <a:endParaRPr sz="900"/>
                    </a:p>
                    <a:p>
                      <a:pPr marL="0" lvl="0" indent="0" algn="l" rtl="0">
                        <a:spcBef>
                          <a:spcPts val="0"/>
                        </a:spcBef>
                        <a:spcAft>
                          <a:spcPts val="0"/>
                        </a:spcAft>
                        <a:buNone/>
                      </a:pPr>
                      <a:r>
                        <a:rPr lang="en" sz="900"/>
                        <a:t>with Identity Loss, </a:t>
                      </a:r>
                      <a:r>
                        <a:rPr lang="en" sz="900" b="1"/>
                        <a:t>preserves color</a:t>
                      </a:r>
                      <a:endParaRPr sz="900" b="1"/>
                    </a:p>
                  </a:txBody>
                  <a:tcPr marL="91425" marR="91425" marT="91425" marB="91425"/>
                </a:tc>
                <a:extLst>
                  <a:ext uri="{0D108BD9-81ED-4DB2-BD59-A6C34878D82A}">
                    <a16:rowId xmlns:a16="http://schemas.microsoft.com/office/drawing/2014/main" val="10000"/>
                  </a:ext>
                </a:extLst>
              </a:tr>
              <a:tr h="1659025">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extLst>
                  <a:ext uri="{0D108BD9-81ED-4DB2-BD59-A6C34878D82A}">
                    <a16:rowId xmlns:a16="http://schemas.microsoft.com/office/drawing/2014/main" val="10001"/>
                  </a:ext>
                </a:extLst>
              </a:tr>
              <a:tr h="1762475">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extLst>
                  <a:ext uri="{0D108BD9-81ED-4DB2-BD59-A6C34878D82A}">
                    <a16:rowId xmlns:a16="http://schemas.microsoft.com/office/drawing/2014/main" val="10002"/>
                  </a:ext>
                </a:extLst>
              </a:tr>
            </a:tbl>
          </a:graphicData>
        </a:graphic>
      </p:graphicFrame>
      <p:sp>
        <p:nvSpPr>
          <p:cNvPr id="314" name="Google Shape;314;p43"/>
          <p:cNvSpPr txBox="1">
            <a:spLocks noGrp="1"/>
          </p:cNvSpPr>
          <p:nvPr>
            <p:ph type="title"/>
          </p:nvPr>
        </p:nvSpPr>
        <p:spPr>
          <a:xfrm>
            <a:off x="727650" y="537825"/>
            <a:ext cx="8351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Visual Results </a:t>
            </a:r>
            <a:r>
              <a:rPr lang="en" sz="1500" b="0"/>
              <a:t>- Demonstrates effectivity of both cycle loss and identity loss</a:t>
            </a:r>
            <a:endParaRPr sz="1500" b="0"/>
          </a:p>
          <a:p>
            <a:pPr marL="0" lvl="0" indent="0" algn="l" rtl="0">
              <a:spcBef>
                <a:spcPts val="0"/>
              </a:spcBef>
              <a:spcAft>
                <a:spcPts val="0"/>
              </a:spcAft>
              <a:buNone/>
            </a:pPr>
            <a:endParaRPr/>
          </a:p>
        </p:txBody>
      </p:sp>
      <p:pic>
        <p:nvPicPr>
          <p:cNvPr id="315" name="Google Shape;315;p43"/>
          <p:cNvPicPr preferRelativeResize="0"/>
          <p:nvPr/>
        </p:nvPicPr>
        <p:blipFill>
          <a:blip r:embed="rId3">
            <a:alphaModFix/>
          </a:blip>
          <a:stretch>
            <a:fillRect/>
          </a:stretch>
        </p:blipFill>
        <p:spPr>
          <a:xfrm>
            <a:off x="2559070" y="1721184"/>
            <a:ext cx="1887925" cy="1701141"/>
          </a:xfrm>
          <a:prstGeom prst="rect">
            <a:avLst/>
          </a:prstGeom>
          <a:noFill/>
          <a:ln>
            <a:noFill/>
          </a:ln>
        </p:spPr>
      </p:pic>
      <p:pic>
        <p:nvPicPr>
          <p:cNvPr id="316" name="Google Shape;316;p43"/>
          <p:cNvPicPr preferRelativeResize="0"/>
          <p:nvPr/>
        </p:nvPicPr>
        <p:blipFill>
          <a:blip r:embed="rId4">
            <a:alphaModFix/>
          </a:blip>
          <a:stretch>
            <a:fillRect/>
          </a:stretch>
        </p:blipFill>
        <p:spPr>
          <a:xfrm>
            <a:off x="7035099" y="1721175"/>
            <a:ext cx="1887925" cy="1701162"/>
          </a:xfrm>
          <a:prstGeom prst="rect">
            <a:avLst/>
          </a:prstGeom>
          <a:noFill/>
          <a:ln>
            <a:noFill/>
          </a:ln>
        </p:spPr>
      </p:pic>
      <p:pic>
        <p:nvPicPr>
          <p:cNvPr id="317" name="Google Shape;317;p43"/>
          <p:cNvPicPr preferRelativeResize="0"/>
          <p:nvPr/>
        </p:nvPicPr>
        <p:blipFill>
          <a:blip r:embed="rId5">
            <a:alphaModFix/>
          </a:blip>
          <a:stretch>
            <a:fillRect/>
          </a:stretch>
        </p:blipFill>
        <p:spPr>
          <a:xfrm>
            <a:off x="4850750" y="1721175"/>
            <a:ext cx="1887925" cy="1701162"/>
          </a:xfrm>
          <a:prstGeom prst="rect">
            <a:avLst/>
          </a:prstGeom>
          <a:noFill/>
          <a:ln>
            <a:noFill/>
          </a:ln>
        </p:spPr>
      </p:pic>
      <p:pic>
        <p:nvPicPr>
          <p:cNvPr id="318" name="Google Shape;318;p43"/>
          <p:cNvPicPr preferRelativeResize="0"/>
          <p:nvPr/>
        </p:nvPicPr>
        <p:blipFill>
          <a:blip r:embed="rId6">
            <a:alphaModFix/>
          </a:blip>
          <a:stretch>
            <a:fillRect/>
          </a:stretch>
        </p:blipFill>
        <p:spPr>
          <a:xfrm>
            <a:off x="242594" y="1721175"/>
            <a:ext cx="1887925" cy="1701150"/>
          </a:xfrm>
          <a:prstGeom prst="rect">
            <a:avLst/>
          </a:prstGeom>
          <a:noFill/>
          <a:ln>
            <a:noFill/>
          </a:ln>
        </p:spPr>
      </p:pic>
      <p:pic>
        <p:nvPicPr>
          <p:cNvPr id="319" name="Google Shape;319;p43"/>
          <p:cNvPicPr preferRelativeResize="0"/>
          <p:nvPr/>
        </p:nvPicPr>
        <p:blipFill>
          <a:blip r:embed="rId7">
            <a:alphaModFix/>
          </a:blip>
          <a:stretch>
            <a:fillRect/>
          </a:stretch>
        </p:blipFill>
        <p:spPr>
          <a:xfrm>
            <a:off x="242569" y="3401462"/>
            <a:ext cx="1887925" cy="1701162"/>
          </a:xfrm>
          <a:prstGeom prst="rect">
            <a:avLst/>
          </a:prstGeom>
          <a:noFill/>
          <a:ln>
            <a:noFill/>
          </a:ln>
        </p:spPr>
      </p:pic>
      <p:pic>
        <p:nvPicPr>
          <p:cNvPr id="320" name="Google Shape;320;p43"/>
          <p:cNvPicPr preferRelativeResize="0"/>
          <p:nvPr/>
        </p:nvPicPr>
        <p:blipFill>
          <a:blip r:embed="rId8">
            <a:alphaModFix/>
          </a:blip>
          <a:stretch>
            <a:fillRect/>
          </a:stretch>
        </p:blipFill>
        <p:spPr>
          <a:xfrm>
            <a:off x="2559070" y="3381013"/>
            <a:ext cx="1887925" cy="1742050"/>
          </a:xfrm>
          <a:prstGeom prst="rect">
            <a:avLst/>
          </a:prstGeom>
          <a:noFill/>
          <a:ln>
            <a:noFill/>
          </a:ln>
        </p:spPr>
      </p:pic>
      <p:pic>
        <p:nvPicPr>
          <p:cNvPr id="321" name="Google Shape;321;p43"/>
          <p:cNvPicPr preferRelativeResize="0"/>
          <p:nvPr/>
        </p:nvPicPr>
        <p:blipFill>
          <a:blip r:embed="rId9">
            <a:alphaModFix/>
          </a:blip>
          <a:stretch>
            <a:fillRect/>
          </a:stretch>
        </p:blipFill>
        <p:spPr>
          <a:xfrm>
            <a:off x="4848825" y="3337900"/>
            <a:ext cx="1887925" cy="1742025"/>
          </a:xfrm>
          <a:prstGeom prst="rect">
            <a:avLst/>
          </a:prstGeom>
          <a:noFill/>
          <a:ln>
            <a:noFill/>
          </a:ln>
        </p:spPr>
      </p:pic>
      <p:pic>
        <p:nvPicPr>
          <p:cNvPr id="322" name="Google Shape;322;p43"/>
          <p:cNvPicPr preferRelativeResize="0"/>
          <p:nvPr/>
        </p:nvPicPr>
        <p:blipFill>
          <a:blip r:embed="rId10">
            <a:alphaModFix/>
          </a:blip>
          <a:stretch>
            <a:fillRect/>
          </a:stretch>
        </p:blipFill>
        <p:spPr>
          <a:xfrm>
            <a:off x="7035100" y="3337900"/>
            <a:ext cx="1887925" cy="174202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27" name="Google Shape;327;p4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Challenges Faced</a:t>
            </a:r>
            <a:endParaRPr/>
          </a:p>
        </p:txBody>
      </p:sp>
      <p:sp>
        <p:nvSpPr>
          <p:cNvPr id="328" name="Google Shape;328;p44"/>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Clr>
                <a:srgbClr val="000000"/>
              </a:buClr>
              <a:buSzPts val="1300"/>
              <a:buChar char="●"/>
            </a:pPr>
            <a:r>
              <a:rPr lang="en">
                <a:solidFill>
                  <a:srgbClr val="000000"/>
                </a:solidFill>
              </a:rPr>
              <a:t>Time was a factor as we were unable to train the full dataset due to epoch training times being very large.(One epoch took around 1 hour to train, therefore 200 epochs  would take more than a week)</a:t>
            </a:r>
            <a:endParaRPr>
              <a:solidFill>
                <a:srgbClr val="000000"/>
              </a:solidFill>
            </a:endParaRPr>
          </a:p>
          <a:p>
            <a:pPr marL="457200" lvl="0" indent="-311150" algn="l" rtl="0">
              <a:spcBef>
                <a:spcPts val="0"/>
              </a:spcBef>
              <a:spcAft>
                <a:spcPts val="0"/>
              </a:spcAft>
              <a:buClr>
                <a:srgbClr val="000000"/>
              </a:buClr>
              <a:buSzPts val="1300"/>
              <a:buChar char="●"/>
            </a:pPr>
            <a:r>
              <a:rPr lang="en">
                <a:solidFill>
                  <a:srgbClr val="000000"/>
                </a:solidFill>
              </a:rPr>
              <a:t>FCN scores were difficult to achieve as the required caffe model for the cityscapes dataset was quite large and would not fit into memory.</a:t>
            </a:r>
            <a:endParaRPr>
              <a:solidFill>
                <a:srgbClr val="000000"/>
              </a:solidFill>
            </a:endParaRPr>
          </a:p>
          <a:p>
            <a:pPr marL="457200" lvl="0" indent="-311150" algn="l" rtl="0">
              <a:spcBef>
                <a:spcPts val="0"/>
              </a:spcBef>
              <a:spcAft>
                <a:spcPts val="0"/>
              </a:spcAft>
              <a:buClr>
                <a:srgbClr val="000000"/>
              </a:buClr>
              <a:buSzPts val="1300"/>
              <a:buChar char="●"/>
            </a:pPr>
            <a:r>
              <a:rPr lang="en">
                <a:solidFill>
                  <a:srgbClr val="000000"/>
                </a:solidFill>
              </a:rPr>
              <a:t>A few images did not give realistic transformations due to image inconsistencies or similar nature between the input and output domains.</a:t>
            </a:r>
            <a:endParaRPr>
              <a:solidFill>
                <a:srgbClr val="000000"/>
              </a:solidFill>
            </a:endParaRPr>
          </a:p>
        </p:txBody>
      </p:sp>
      <p:pic>
        <p:nvPicPr>
          <p:cNvPr id="329" name="Google Shape;329;p44"/>
          <p:cNvPicPr preferRelativeResize="0"/>
          <p:nvPr/>
        </p:nvPicPr>
        <p:blipFill rotWithShape="1">
          <a:blip r:embed="rId3">
            <a:alphaModFix/>
          </a:blip>
          <a:srcRect l="11817" t="3265" r="4255" b="8953"/>
          <a:stretch/>
        </p:blipFill>
        <p:spPr>
          <a:xfrm>
            <a:off x="1908675" y="3760025"/>
            <a:ext cx="1313750" cy="1321525"/>
          </a:xfrm>
          <a:prstGeom prst="rect">
            <a:avLst/>
          </a:prstGeom>
          <a:noFill/>
          <a:ln>
            <a:noFill/>
          </a:ln>
        </p:spPr>
      </p:pic>
      <p:pic>
        <p:nvPicPr>
          <p:cNvPr id="330" name="Google Shape;330;p44"/>
          <p:cNvPicPr preferRelativeResize="0"/>
          <p:nvPr/>
        </p:nvPicPr>
        <p:blipFill rotWithShape="1">
          <a:blip r:embed="rId4">
            <a:alphaModFix/>
          </a:blip>
          <a:srcRect l="13160" t="2598" r="2904" b="9620"/>
          <a:stretch/>
        </p:blipFill>
        <p:spPr>
          <a:xfrm>
            <a:off x="4337900" y="3760023"/>
            <a:ext cx="1313750" cy="1321528"/>
          </a:xfrm>
          <a:prstGeom prst="rect">
            <a:avLst/>
          </a:prstGeom>
          <a:noFill/>
          <a:ln>
            <a:noFill/>
          </a:ln>
        </p:spPr>
      </p:pic>
      <p:sp>
        <p:nvSpPr>
          <p:cNvPr id="331" name="Google Shape;331;p44"/>
          <p:cNvSpPr/>
          <p:nvPr/>
        </p:nvSpPr>
        <p:spPr>
          <a:xfrm>
            <a:off x="3420725" y="4238750"/>
            <a:ext cx="681600" cy="3099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44"/>
          <p:cNvSpPr txBox="1"/>
          <p:nvPr/>
        </p:nvSpPr>
        <p:spPr>
          <a:xfrm>
            <a:off x="5973900" y="4015500"/>
            <a:ext cx="2280600" cy="1128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Lato"/>
                <a:ea typeface="Lato"/>
                <a:cs typeface="Lato"/>
                <a:sym typeface="Lato"/>
              </a:rPr>
              <a:t>No significant change on this Cezanne painting to ‘Van Gogh ’ style</a:t>
            </a:r>
            <a:endParaRPr>
              <a:latin typeface="Lato"/>
              <a:ea typeface="Lato"/>
              <a:cs typeface="Lato"/>
              <a:sym typeface="Lato"/>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Google Shape;337;p4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Challenges Faced</a:t>
            </a:r>
            <a:endParaRPr/>
          </a:p>
        </p:txBody>
      </p:sp>
      <p:sp>
        <p:nvSpPr>
          <p:cNvPr id="338" name="Google Shape;338;p45"/>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Clr>
                <a:srgbClr val="000000"/>
              </a:buClr>
              <a:buSzPts val="1300"/>
              <a:buChar char="●"/>
            </a:pPr>
            <a:r>
              <a:rPr lang="en">
                <a:solidFill>
                  <a:srgbClr val="000000"/>
                </a:solidFill>
              </a:rPr>
              <a:t>Understanding the complete theory, architecture as well as the relevant loss functions needed for its performance was a challenge that needed to be tackled in order to get the visual results we produced</a:t>
            </a:r>
            <a:endParaRPr>
              <a:solidFill>
                <a:srgbClr val="000000"/>
              </a:solidFill>
            </a:endParaRPr>
          </a:p>
          <a:p>
            <a:pPr marL="457200" lvl="0" indent="-311150" algn="l" rtl="0">
              <a:spcBef>
                <a:spcPts val="0"/>
              </a:spcBef>
              <a:spcAft>
                <a:spcPts val="0"/>
              </a:spcAft>
              <a:buClr>
                <a:srgbClr val="000000"/>
              </a:buClr>
              <a:buSzPts val="1300"/>
              <a:buChar char="●"/>
            </a:pPr>
            <a:r>
              <a:rPr lang="en">
                <a:solidFill>
                  <a:srgbClr val="000000"/>
                </a:solidFill>
              </a:rPr>
              <a:t>Understanding the source code as well as implementing its functions took time and patience, in order to get the appropriate model ready to train and test.</a:t>
            </a:r>
            <a:endParaRPr>
              <a:solidFill>
                <a:srgbClr val="000000"/>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46"/>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Future Scope</a:t>
            </a:r>
            <a:endParaRPr/>
          </a:p>
        </p:txBody>
      </p:sp>
      <p:sp>
        <p:nvSpPr>
          <p:cNvPr id="344" name="Google Shape;344;p46"/>
          <p:cNvSpPr txBox="1">
            <a:spLocks noGrp="1"/>
          </p:cNvSpPr>
          <p:nvPr>
            <p:ph type="body" idx="1"/>
          </p:nvPr>
        </p:nvSpPr>
        <p:spPr>
          <a:xfrm>
            <a:off x="729450" y="2078875"/>
            <a:ext cx="7688700" cy="2261100"/>
          </a:xfrm>
          <a:prstGeom prst="rect">
            <a:avLst/>
          </a:prstGeom>
          <a:solidFill>
            <a:srgbClr val="FFFFFF"/>
          </a:solidFill>
        </p:spPr>
        <p:txBody>
          <a:bodyPr spcFirstLastPara="1" wrap="square" lIns="91425" tIns="91425" rIns="91425" bIns="91425" anchor="t" anchorCtr="0">
            <a:noAutofit/>
          </a:bodyPr>
          <a:lstStyle/>
          <a:p>
            <a:pPr marL="457200" lvl="0" indent="-311150" algn="l" rtl="0">
              <a:spcBef>
                <a:spcPts val="0"/>
              </a:spcBef>
              <a:spcAft>
                <a:spcPts val="0"/>
              </a:spcAft>
              <a:buClr>
                <a:srgbClr val="000000"/>
              </a:buClr>
              <a:buSzPts val="1300"/>
              <a:buChar char="●"/>
            </a:pPr>
            <a:r>
              <a:rPr lang="en">
                <a:solidFill>
                  <a:srgbClr val="000000"/>
                </a:solidFill>
                <a:highlight>
                  <a:srgbClr val="FFFFFF"/>
                </a:highlight>
              </a:rPr>
              <a:t>Image translation using CycleGAN can be used to convert grayscale images to B&amp;W images, change someone’s age/gender in images,  etc. Image translation  has several applications in the fields of art, medical field, videos, and video games.</a:t>
            </a:r>
            <a:endParaRPr>
              <a:solidFill>
                <a:srgbClr val="000000"/>
              </a:solidFill>
              <a:highlight>
                <a:srgbClr val="FFFFFF"/>
              </a:highlight>
            </a:endParaRPr>
          </a:p>
          <a:p>
            <a:pPr marL="457200" lvl="0" indent="-311150" algn="l" rtl="0">
              <a:spcBef>
                <a:spcPts val="0"/>
              </a:spcBef>
              <a:spcAft>
                <a:spcPts val="0"/>
              </a:spcAft>
              <a:buClr>
                <a:srgbClr val="000000"/>
              </a:buClr>
              <a:buSzPts val="1300"/>
              <a:buChar char="●"/>
            </a:pPr>
            <a:r>
              <a:rPr lang="en">
                <a:solidFill>
                  <a:srgbClr val="000000"/>
                </a:solidFill>
                <a:highlight>
                  <a:srgbClr val="FFFFFF"/>
                </a:highlight>
              </a:rPr>
              <a:t>We can extend this model to video translation by performing image translation on each  frame of a video.</a:t>
            </a:r>
            <a:endParaRPr>
              <a:solidFill>
                <a:srgbClr val="000000"/>
              </a:solidFill>
              <a:highlight>
                <a:srgbClr val="FFFFFF"/>
              </a:highlight>
            </a:endParaRPr>
          </a:p>
          <a:p>
            <a:pPr marL="457200" lvl="0" indent="-311150" algn="l" rtl="0">
              <a:spcBef>
                <a:spcPts val="0"/>
              </a:spcBef>
              <a:spcAft>
                <a:spcPts val="0"/>
              </a:spcAft>
              <a:buClr>
                <a:srgbClr val="000000"/>
              </a:buClr>
              <a:buSzPts val="1300"/>
              <a:buChar char="●"/>
            </a:pPr>
            <a:r>
              <a:rPr lang="en">
                <a:solidFill>
                  <a:srgbClr val="000000"/>
                </a:solidFill>
                <a:highlight>
                  <a:srgbClr val="FFFFFF"/>
                </a:highlight>
              </a:rPr>
              <a:t>CycleGANs can also be used in the domains of music, language etc. For example, they can be used to translate words, phrases, sentences etc from one language to another.</a:t>
            </a:r>
            <a:endParaRPr>
              <a:solidFill>
                <a:srgbClr val="000000"/>
              </a:solidFill>
              <a:highlight>
                <a:srgbClr val="FFFFFF"/>
              </a:highlight>
            </a:endParaRPr>
          </a:p>
          <a:p>
            <a:pPr marL="457200" lvl="0" indent="-311150" algn="l" rtl="0">
              <a:spcBef>
                <a:spcPts val="0"/>
              </a:spcBef>
              <a:spcAft>
                <a:spcPts val="0"/>
              </a:spcAft>
              <a:buClr>
                <a:srgbClr val="000000"/>
              </a:buClr>
              <a:buSzPts val="1300"/>
              <a:buChar char="●"/>
            </a:pPr>
            <a:r>
              <a:rPr lang="en">
                <a:solidFill>
                  <a:srgbClr val="000000"/>
                </a:solidFill>
                <a:highlight>
                  <a:srgbClr val="FFFFFF"/>
                </a:highlight>
              </a:rPr>
              <a:t>Attempts can been made to make CycleGAN more accurate, in terms of better generalization capabilities (since the model tends to fail when there are images outside the scope of the dataset it was trained on), as well as improved performance on geometric tasks (ex. Cats -&gt; Dogs), since these are some limitations of CycleGAN</a:t>
            </a:r>
            <a:endParaRPr>
              <a:solidFill>
                <a:srgbClr val="000000"/>
              </a:solidFill>
              <a:highlight>
                <a:srgbClr val="FFFFFF"/>
              </a:highlight>
            </a:endParaRPr>
          </a:p>
          <a:p>
            <a:pPr marL="457200" lvl="0" indent="-311150" algn="l" rtl="0">
              <a:spcBef>
                <a:spcPts val="0"/>
              </a:spcBef>
              <a:spcAft>
                <a:spcPts val="0"/>
              </a:spcAft>
              <a:buClr>
                <a:srgbClr val="000000"/>
              </a:buClr>
              <a:buSzPts val="1300"/>
              <a:buChar char="●"/>
            </a:pPr>
            <a:r>
              <a:rPr lang="en">
                <a:solidFill>
                  <a:srgbClr val="000000"/>
                </a:solidFill>
                <a:highlight>
                  <a:srgbClr val="FFFFFF"/>
                </a:highlight>
              </a:rPr>
              <a:t>Attempts have been made to further streamline and increase efficiency of CycleGAN</a:t>
            </a:r>
            <a:endParaRPr>
              <a:solidFill>
                <a:srgbClr val="000000"/>
              </a:solidFill>
              <a:highlight>
                <a:srgbClr val="FFFFFF"/>
              </a:highlight>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49" name="Google Shape;349;p47"/>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Experience and Learning Outcomes</a:t>
            </a:r>
            <a:endParaRPr/>
          </a:p>
        </p:txBody>
      </p:sp>
      <p:sp>
        <p:nvSpPr>
          <p:cNvPr id="350" name="Google Shape;350;p47"/>
          <p:cNvSpPr txBox="1">
            <a:spLocks noGrp="1"/>
          </p:cNvSpPr>
          <p:nvPr>
            <p:ph type="body" idx="1"/>
          </p:nvPr>
        </p:nvSpPr>
        <p:spPr>
          <a:xfrm>
            <a:off x="729450" y="2078875"/>
            <a:ext cx="78843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Clr>
                <a:srgbClr val="000000"/>
              </a:buClr>
              <a:buSzPts val="1300"/>
              <a:buChar char="●"/>
            </a:pPr>
            <a:r>
              <a:rPr lang="en">
                <a:solidFill>
                  <a:srgbClr val="000000"/>
                </a:solidFill>
              </a:rPr>
              <a:t>The main learning experience was learning about the breakthrough model of CycleGAN along with its various applications, which have great modern day impacts</a:t>
            </a:r>
            <a:endParaRPr>
              <a:solidFill>
                <a:srgbClr val="000000"/>
              </a:solidFill>
            </a:endParaRPr>
          </a:p>
          <a:p>
            <a:pPr marL="457200" lvl="0" indent="-311150" algn="l" rtl="0">
              <a:spcBef>
                <a:spcPts val="0"/>
              </a:spcBef>
              <a:spcAft>
                <a:spcPts val="0"/>
              </a:spcAft>
              <a:buClr>
                <a:srgbClr val="000000"/>
              </a:buClr>
              <a:buSzPts val="1300"/>
              <a:buChar char="●"/>
            </a:pPr>
            <a:r>
              <a:rPr lang="en">
                <a:solidFill>
                  <a:srgbClr val="000000"/>
                </a:solidFill>
              </a:rPr>
              <a:t>Being able to read and effectively interpret research papers, in order to implement the models and reproduce results was another beneficial outcome</a:t>
            </a:r>
            <a:endParaRPr>
              <a:solidFill>
                <a:srgbClr val="000000"/>
              </a:solidFill>
            </a:endParaRPr>
          </a:p>
          <a:p>
            <a:pPr marL="457200" lvl="0" indent="-311150" algn="l" rtl="0">
              <a:spcBef>
                <a:spcPts val="0"/>
              </a:spcBef>
              <a:spcAft>
                <a:spcPts val="0"/>
              </a:spcAft>
              <a:buClr>
                <a:srgbClr val="000000"/>
              </a:buClr>
              <a:buSzPts val="1300"/>
              <a:buChar char="●"/>
            </a:pPr>
            <a:r>
              <a:rPr lang="en">
                <a:solidFill>
                  <a:srgbClr val="000000"/>
                </a:solidFill>
              </a:rPr>
              <a:t>We learnt further details about using Python, and particularly the PyTorch framework to create, train and test these models. We also learnt the use of the Python library visdom to visualize results in an effective manner.</a:t>
            </a:r>
            <a:endParaRPr>
              <a:solidFill>
                <a:srgbClr val="000000"/>
              </a:solidFill>
            </a:endParaRPr>
          </a:p>
          <a:p>
            <a:pPr marL="457200" lvl="0" indent="-311150" algn="l" rtl="0">
              <a:spcBef>
                <a:spcPts val="0"/>
              </a:spcBef>
              <a:spcAft>
                <a:spcPts val="0"/>
              </a:spcAft>
              <a:buClr>
                <a:srgbClr val="000000"/>
              </a:buClr>
              <a:buSzPts val="1300"/>
              <a:buChar char="●"/>
            </a:pPr>
            <a:r>
              <a:rPr lang="en">
                <a:solidFill>
                  <a:srgbClr val="000000"/>
                </a:solidFill>
              </a:rPr>
              <a:t>We learnt to efficiently use the GPU capabilities provided by Google Colab for training our models</a:t>
            </a:r>
            <a:endParaRPr>
              <a:solidFill>
                <a:srgbClr val="000000"/>
              </a:solidFill>
            </a:endParaRPr>
          </a:p>
          <a:p>
            <a:pPr marL="457200" lvl="0" indent="-311150" algn="l" rtl="0">
              <a:spcBef>
                <a:spcPts val="0"/>
              </a:spcBef>
              <a:spcAft>
                <a:spcPts val="0"/>
              </a:spcAft>
              <a:buClr>
                <a:srgbClr val="000000"/>
              </a:buClr>
              <a:buSzPts val="1300"/>
              <a:buChar char="●"/>
            </a:pPr>
            <a:r>
              <a:rPr lang="en">
                <a:solidFill>
                  <a:srgbClr val="000000"/>
                </a:solidFill>
              </a:rPr>
              <a:t>The experience of going through online repositories of machine learning and deep learning models with various real-life applications, such as style transfer, object transfiguration, photo enhancement, etc shed light on the vast potential implications that research in these fields can have</a:t>
            </a:r>
            <a:endParaRPr>
              <a:solidFill>
                <a:srgbClr val="000000"/>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5" name="Google Shape;355;p48"/>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Thank You</a:t>
            </a:r>
            <a:endParaRPr/>
          </a:p>
        </p:txBody>
      </p:sp>
      <p:sp>
        <p:nvSpPr>
          <p:cNvPr id="356" name="Google Shape;356;p48"/>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16"/>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Methodology</a:t>
            </a:r>
            <a:endParaRPr/>
          </a:p>
        </p:txBody>
      </p:sp>
      <p:sp>
        <p:nvSpPr>
          <p:cNvPr id="105" name="Google Shape;105;p16"/>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a:solidFill>
                  <a:srgbClr val="000000"/>
                </a:solidFill>
              </a:rPr>
              <a:t>Let us say that we are given one set of images in domain X and another set in domain Y.</a:t>
            </a:r>
            <a:endParaRPr>
              <a:solidFill>
                <a:srgbClr val="000000"/>
              </a:solidFill>
            </a:endParaRPr>
          </a:p>
          <a:p>
            <a:pPr marL="0" lvl="0" indent="0" algn="l" rtl="0">
              <a:lnSpc>
                <a:spcPct val="100000"/>
              </a:lnSpc>
              <a:spcBef>
                <a:spcPts val="0"/>
              </a:spcBef>
              <a:spcAft>
                <a:spcPts val="0"/>
              </a:spcAft>
              <a:buNone/>
            </a:pPr>
            <a:r>
              <a:rPr lang="en">
                <a:solidFill>
                  <a:srgbClr val="000000"/>
                </a:solidFill>
              </a:rPr>
              <a:t>We train a mapping, </a:t>
            </a:r>
            <a:endParaRPr>
              <a:solidFill>
                <a:srgbClr val="000000"/>
              </a:solidFill>
            </a:endParaRPr>
          </a:p>
          <a:p>
            <a:pPr marL="0" lvl="0" indent="0" algn="ctr" rtl="0">
              <a:lnSpc>
                <a:spcPct val="100000"/>
              </a:lnSpc>
              <a:spcBef>
                <a:spcPts val="0"/>
              </a:spcBef>
              <a:spcAft>
                <a:spcPts val="0"/>
              </a:spcAft>
              <a:buNone/>
            </a:pPr>
            <a:r>
              <a:rPr lang="en">
                <a:solidFill>
                  <a:srgbClr val="000000"/>
                </a:solidFill>
              </a:rPr>
              <a:t>G : X → Y </a:t>
            </a:r>
            <a:endParaRPr>
              <a:solidFill>
                <a:srgbClr val="000000"/>
              </a:solidFill>
            </a:endParaRPr>
          </a:p>
          <a:p>
            <a:pPr marL="0" lvl="0" indent="0" algn="l" rtl="0">
              <a:lnSpc>
                <a:spcPct val="100000"/>
              </a:lnSpc>
              <a:spcBef>
                <a:spcPts val="0"/>
              </a:spcBef>
              <a:spcAft>
                <a:spcPts val="0"/>
              </a:spcAft>
              <a:buNone/>
            </a:pPr>
            <a:r>
              <a:rPr lang="en">
                <a:solidFill>
                  <a:srgbClr val="000000"/>
                </a:solidFill>
              </a:rPr>
              <a:t>such that the output, </a:t>
            </a:r>
            <a:endParaRPr>
              <a:solidFill>
                <a:schemeClr val="dk1"/>
              </a:solidFill>
            </a:endParaRPr>
          </a:p>
          <a:p>
            <a:pPr marL="0" lvl="0" indent="0" algn="ctr" rtl="0">
              <a:lnSpc>
                <a:spcPct val="100000"/>
              </a:lnSpc>
              <a:spcBef>
                <a:spcPts val="0"/>
              </a:spcBef>
              <a:spcAft>
                <a:spcPts val="0"/>
              </a:spcAft>
              <a:buNone/>
            </a:pPr>
            <a:r>
              <a:rPr lang="en">
                <a:solidFill>
                  <a:srgbClr val="000000"/>
                </a:solidFill>
              </a:rPr>
              <a:t>ŷ = G(x), x ∈ X, </a:t>
            </a:r>
            <a:endParaRPr>
              <a:solidFill>
                <a:srgbClr val="000000"/>
              </a:solidFill>
            </a:endParaRPr>
          </a:p>
          <a:p>
            <a:pPr marL="0" lvl="0" indent="0" algn="l" rtl="0">
              <a:lnSpc>
                <a:spcPct val="100000"/>
              </a:lnSpc>
              <a:spcBef>
                <a:spcPts val="0"/>
              </a:spcBef>
              <a:spcAft>
                <a:spcPts val="0"/>
              </a:spcAft>
              <a:buNone/>
            </a:pPr>
            <a:r>
              <a:rPr lang="en">
                <a:solidFill>
                  <a:srgbClr val="000000"/>
                </a:solidFill>
              </a:rPr>
              <a:t> is indistinguishable from images y ∈ Y by an adversary trained to classify </a:t>
            </a:r>
            <a:r>
              <a:rPr lang="en">
                <a:solidFill>
                  <a:schemeClr val="dk1"/>
                </a:solidFill>
              </a:rPr>
              <a:t>ŷ</a:t>
            </a:r>
            <a:r>
              <a:rPr lang="en">
                <a:solidFill>
                  <a:srgbClr val="000000"/>
                </a:solidFill>
              </a:rPr>
              <a:t> apart from y.</a:t>
            </a:r>
            <a:endParaRPr>
              <a:solidFill>
                <a:srgbClr val="000000"/>
              </a:solidFill>
            </a:endParaRPr>
          </a:p>
          <a:p>
            <a:pPr marL="0" lvl="0" indent="0" algn="l" rtl="0">
              <a:lnSpc>
                <a:spcPct val="100000"/>
              </a:lnSpc>
              <a:spcBef>
                <a:spcPts val="0"/>
              </a:spcBef>
              <a:spcAft>
                <a:spcPts val="0"/>
              </a:spcAft>
              <a:buNone/>
            </a:pPr>
            <a:endParaRPr>
              <a:solidFill>
                <a:srgbClr val="000000"/>
              </a:solidFill>
            </a:endParaRPr>
          </a:p>
          <a:p>
            <a:pPr marL="0" lvl="0" indent="0" algn="l" rtl="0">
              <a:lnSpc>
                <a:spcPct val="100000"/>
              </a:lnSpc>
              <a:spcBef>
                <a:spcPts val="0"/>
              </a:spcBef>
              <a:spcAft>
                <a:spcPts val="0"/>
              </a:spcAft>
              <a:buNone/>
            </a:pPr>
            <a:r>
              <a:rPr lang="en">
                <a:solidFill>
                  <a:srgbClr val="000000"/>
                </a:solidFill>
              </a:rPr>
              <a:t>The optimal G thereby translates the domain X to a domain Ŷ distributed identically to Y . </a:t>
            </a:r>
            <a:endParaRPr>
              <a:solidFill>
                <a:srgbClr val="000000"/>
              </a:solidFill>
            </a:endParaRPr>
          </a:p>
          <a:p>
            <a:pPr marL="0" lvl="0" indent="0" algn="l" rtl="0">
              <a:lnSpc>
                <a:spcPct val="100000"/>
              </a:lnSpc>
              <a:spcBef>
                <a:spcPts val="0"/>
              </a:spcBef>
              <a:spcAft>
                <a:spcPts val="0"/>
              </a:spcAft>
              <a:buNone/>
            </a:pPr>
            <a:endParaRPr>
              <a:solidFill>
                <a:srgbClr val="000000"/>
              </a:solidFill>
            </a:endParaRPr>
          </a:p>
          <a:p>
            <a:pPr marL="0" lvl="0" indent="0" algn="l" rtl="0">
              <a:spcBef>
                <a:spcPts val="0"/>
              </a:spcBef>
              <a:spcAft>
                <a:spcPts val="1600"/>
              </a:spcAft>
              <a:buNone/>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17"/>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Methodology(Contd.)</a:t>
            </a:r>
            <a:endParaRPr/>
          </a:p>
        </p:txBody>
      </p:sp>
      <p:sp>
        <p:nvSpPr>
          <p:cNvPr id="111" name="Google Shape;111;p17"/>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000000"/>
                </a:solidFill>
              </a:rPr>
              <a:t>However, such a translation does not guarantee that an individual input x and output y are paired up in a meaningful way – there are infinitely many mappings G that will induce the same distribution over ŷ.</a:t>
            </a:r>
            <a:endParaRPr>
              <a:solidFill>
                <a:srgbClr val="000000"/>
              </a:solidFill>
            </a:endParaRPr>
          </a:p>
          <a:p>
            <a:pPr marL="0" lvl="0" indent="0" algn="l" rtl="0">
              <a:spcBef>
                <a:spcPts val="1600"/>
              </a:spcBef>
              <a:spcAft>
                <a:spcPts val="0"/>
              </a:spcAft>
              <a:buNone/>
            </a:pPr>
            <a:r>
              <a:rPr lang="en">
                <a:solidFill>
                  <a:srgbClr val="000000"/>
                </a:solidFill>
              </a:rPr>
              <a:t>It has been found that it is difficult to optimize the adversarial objective in  isolation: standard procedures often lead to the well known problem of mode collapse, where all input images map to the same output image and the optimization fails to make progress .</a:t>
            </a:r>
            <a:endParaRPr>
              <a:solidFill>
                <a:srgbClr val="000000"/>
              </a:solidFill>
            </a:endParaRPr>
          </a:p>
          <a:p>
            <a:pPr marL="0" lvl="0" indent="0" algn="l" rtl="0">
              <a:spcBef>
                <a:spcPts val="1600"/>
              </a:spcBef>
              <a:spcAft>
                <a:spcPts val="1600"/>
              </a:spcAft>
              <a:buNone/>
            </a:pPr>
            <a:r>
              <a:rPr lang="en">
                <a:solidFill>
                  <a:srgbClr val="000000"/>
                </a:solidFill>
              </a:rPr>
              <a:t>Therefore, the process aims to exploit the property that translation should be “cycle consistent”.</a:t>
            </a:r>
            <a:endParaRPr>
              <a:solidFill>
                <a:srgbClr val="000000"/>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8"/>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Methodology(Contd.)</a:t>
            </a:r>
            <a:endParaRPr/>
          </a:p>
        </p:txBody>
      </p:sp>
      <p:sp>
        <p:nvSpPr>
          <p:cNvPr id="117" name="Google Shape;117;p18"/>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a:solidFill>
                  <a:srgbClr val="000000"/>
                </a:solidFill>
              </a:rPr>
              <a:t>Mathematically, if we have a translator </a:t>
            </a:r>
            <a:endParaRPr>
              <a:solidFill>
                <a:srgbClr val="000000"/>
              </a:solidFill>
            </a:endParaRPr>
          </a:p>
          <a:p>
            <a:pPr marL="0" lvl="0" indent="0" algn="ctr" rtl="0">
              <a:lnSpc>
                <a:spcPct val="100000"/>
              </a:lnSpc>
              <a:spcBef>
                <a:spcPts val="0"/>
              </a:spcBef>
              <a:spcAft>
                <a:spcPts val="0"/>
              </a:spcAft>
              <a:buNone/>
            </a:pPr>
            <a:r>
              <a:rPr lang="en">
                <a:solidFill>
                  <a:srgbClr val="000000"/>
                </a:solidFill>
              </a:rPr>
              <a:t>G : X → Y </a:t>
            </a:r>
            <a:endParaRPr>
              <a:solidFill>
                <a:srgbClr val="000000"/>
              </a:solidFill>
            </a:endParaRPr>
          </a:p>
          <a:p>
            <a:pPr marL="0" lvl="0" indent="0" algn="l" rtl="0">
              <a:lnSpc>
                <a:spcPct val="100000"/>
              </a:lnSpc>
              <a:spcBef>
                <a:spcPts val="0"/>
              </a:spcBef>
              <a:spcAft>
                <a:spcPts val="0"/>
              </a:spcAft>
              <a:buNone/>
            </a:pPr>
            <a:r>
              <a:rPr lang="en">
                <a:solidFill>
                  <a:srgbClr val="000000"/>
                </a:solidFill>
              </a:rPr>
              <a:t>and another translator, </a:t>
            </a:r>
            <a:endParaRPr>
              <a:solidFill>
                <a:srgbClr val="000000"/>
              </a:solidFill>
            </a:endParaRPr>
          </a:p>
          <a:p>
            <a:pPr marL="0" lvl="0" indent="0" algn="ctr" rtl="0">
              <a:lnSpc>
                <a:spcPct val="100000"/>
              </a:lnSpc>
              <a:spcBef>
                <a:spcPts val="0"/>
              </a:spcBef>
              <a:spcAft>
                <a:spcPts val="0"/>
              </a:spcAft>
              <a:buNone/>
            </a:pPr>
            <a:r>
              <a:rPr lang="en">
                <a:solidFill>
                  <a:srgbClr val="000000"/>
                </a:solidFill>
              </a:rPr>
              <a:t>F : Y → X,</a:t>
            </a:r>
            <a:endParaRPr>
              <a:solidFill>
                <a:srgbClr val="000000"/>
              </a:solidFill>
            </a:endParaRPr>
          </a:p>
          <a:p>
            <a:pPr marL="0" lvl="0" indent="0" algn="l" rtl="0">
              <a:lnSpc>
                <a:spcPct val="100000"/>
              </a:lnSpc>
              <a:spcBef>
                <a:spcPts val="0"/>
              </a:spcBef>
              <a:spcAft>
                <a:spcPts val="0"/>
              </a:spcAft>
              <a:buNone/>
            </a:pPr>
            <a:r>
              <a:rPr lang="en">
                <a:solidFill>
                  <a:srgbClr val="000000"/>
                </a:solidFill>
              </a:rPr>
              <a:t>then G and F should be inverses of each other, and both mappings should be bijections. </a:t>
            </a:r>
            <a:endParaRPr>
              <a:solidFill>
                <a:srgbClr val="000000"/>
              </a:solidFill>
            </a:endParaRPr>
          </a:p>
          <a:p>
            <a:pPr marL="0" lvl="0" indent="0" algn="l" rtl="0">
              <a:lnSpc>
                <a:spcPct val="100000"/>
              </a:lnSpc>
              <a:spcBef>
                <a:spcPts val="0"/>
              </a:spcBef>
              <a:spcAft>
                <a:spcPts val="0"/>
              </a:spcAft>
              <a:buNone/>
            </a:pPr>
            <a:r>
              <a:rPr lang="en">
                <a:solidFill>
                  <a:srgbClr val="000000"/>
                </a:solidFill>
              </a:rPr>
              <a:t>CycleGAN applies this structural assumption by training both the mapping G and F simultaneously, and adding a cycle consistency loss that encourages</a:t>
            </a:r>
            <a:endParaRPr>
              <a:solidFill>
                <a:srgbClr val="000000"/>
              </a:solidFill>
            </a:endParaRPr>
          </a:p>
          <a:p>
            <a:pPr marL="0" lvl="0" indent="0" algn="l" rtl="0">
              <a:lnSpc>
                <a:spcPct val="100000"/>
              </a:lnSpc>
              <a:spcBef>
                <a:spcPts val="0"/>
              </a:spcBef>
              <a:spcAft>
                <a:spcPts val="0"/>
              </a:spcAft>
              <a:buNone/>
            </a:pPr>
            <a:endParaRPr>
              <a:solidFill>
                <a:srgbClr val="000000"/>
              </a:solidFill>
            </a:endParaRPr>
          </a:p>
          <a:p>
            <a:pPr marL="0" lvl="0" indent="0" algn="ctr" rtl="0">
              <a:lnSpc>
                <a:spcPct val="100000"/>
              </a:lnSpc>
              <a:spcBef>
                <a:spcPts val="0"/>
              </a:spcBef>
              <a:spcAft>
                <a:spcPts val="0"/>
              </a:spcAft>
              <a:buNone/>
            </a:pPr>
            <a:r>
              <a:rPr lang="en">
                <a:solidFill>
                  <a:srgbClr val="000000"/>
                </a:solidFill>
              </a:rPr>
              <a:t> F(G(x)) ≈ x and G(F(y)) ≈ y. </a:t>
            </a:r>
            <a:endParaRPr>
              <a:solidFill>
                <a:srgbClr val="000000"/>
              </a:solidFill>
            </a:endParaRPr>
          </a:p>
          <a:p>
            <a:pPr marL="0" lvl="0" indent="0" algn="l" rtl="0">
              <a:lnSpc>
                <a:spcPct val="100000"/>
              </a:lnSpc>
              <a:spcBef>
                <a:spcPts val="0"/>
              </a:spcBef>
              <a:spcAft>
                <a:spcPts val="0"/>
              </a:spcAft>
              <a:buNone/>
            </a:pPr>
            <a:endParaRPr>
              <a:solidFill>
                <a:srgbClr val="000000"/>
              </a:solidFill>
            </a:endParaRPr>
          </a:p>
          <a:p>
            <a:pPr marL="0" lvl="0" indent="0" algn="l" rtl="0">
              <a:lnSpc>
                <a:spcPct val="100000"/>
              </a:lnSpc>
              <a:spcBef>
                <a:spcPts val="0"/>
              </a:spcBef>
              <a:spcAft>
                <a:spcPts val="0"/>
              </a:spcAft>
              <a:buNone/>
            </a:pPr>
            <a:r>
              <a:rPr lang="en">
                <a:solidFill>
                  <a:srgbClr val="000000"/>
                </a:solidFill>
              </a:rPr>
              <a:t>Combining this loss with adversarial losses on domains X and Y yields the full objective for unpaired image-to-image translation.</a:t>
            </a:r>
            <a:endParaRPr>
              <a:solidFill>
                <a:srgbClr val="000000"/>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19"/>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Final Outcomes</a:t>
            </a:r>
            <a:endParaRPr/>
          </a:p>
        </p:txBody>
      </p:sp>
      <p:sp>
        <p:nvSpPr>
          <p:cNvPr id="123" name="Google Shape;123;p19"/>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000000"/>
                </a:solidFill>
              </a:rPr>
              <a:t>The method can be applied to a wide range of applications, including collection style transfer, object transfiguration, season transfer and photo enhancement.</a:t>
            </a:r>
            <a:endParaRPr>
              <a:solidFill>
                <a:srgbClr val="000000"/>
              </a:solidFill>
            </a:endParaRPr>
          </a:p>
          <a:p>
            <a:pPr marL="0" lvl="0" indent="0" algn="l" rtl="0">
              <a:spcBef>
                <a:spcPts val="1600"/>
              </a:spcBef>
              <a:spcAft>
                <a:spcPts val="0"/>
              </a:spcAft>
              <a:buNone/>
            </a:pPr>
            <a:r>
              <a:rPr lang="en">
                <a:solidFill>
                  <a:srgbClr val="000000"/>
                </a:solidFill>
              </a:rPr>
              <a:t>Upon comparison against previous approaches that rely either on hand-defined factorizations of style and content, or on shared embedding functions, CycleGAN can outperform these baselines.</a:t>
            </a:r>
            <a:endParaRPr>
              <a:solidFill>
                <a:srgbClr val="000000"/>
              </a:solidFill>
            </a:endParaRPr>
          </a:p>
          <a:p>
            <a:pPr marL="0" lvl="0" indent="0" algn="l" rtl="0">
              <a:spcBef>
                <a:spcPts val="1600"/>
              </a:spcBef>
              <a:spcAft>
                <a:spcPts val="1600"/>
              </a:spcAft>
              <a:buNone/>
            </a:pPr>
            <a:r>
              <a:rPr lang="en">
                <a:solidFill>
                  <a:srgbClr val="000000"/>
                </a:solidFill>
              </a:rPr>
              <a:t>In this assignment we show that CycleGAN can be trained on the Van Gogh dataset and can be used as a method of style transfer to convert Real Life images and paintings from Cezanne and Monet to the ‘style’ of Van Gogh. We also show the importance of two important aspects that CycleGAN uses, cycle consistency and identity loss, through visual results.</a:t>
            </a:r>
            <a:endParaRPr>
              <a:solidFill>
                <a:srgbClr val="000000"/>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20"/>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Background </a:t>
            </a:r>
            <a:endParaRPr/>
          </a:p>
        </p:txBody>
      </p:sp>
      <p:sp>
        <p:nvSpPr>
          <p:cNvPr id="129" name="Google Shape;129;p20"/>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21"/>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Formulation</a:t>
            </a:r>
            <a:endParaRPr/>
          </a:p>
        </p:txBody>
      </p:sp>
      <p:sp>
        <p:nvSpPr>
          <p:cNvPr id="135" name="Google Shape;135;p21"/>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a:solidFill>
                  <a:srgbClr val="000000"/>
                </a:solidFill>
              </a:rPr>
              <a:t>The goal is to learn mapping functions between two domains X and Y given training samples </a:t>
            </a:r>
            <a:endParaRPr>
              <a:solidFill>
                <a:srgbClr val="000000"/>
              </a:solidFill>
            </a:endParaRPr>
          </a:p>
          <a:p>
            <a:pPr marL="0" lvl="0" indent="0" algn="l" rtl="0">
              <a:lnSpc>
                <a:spcPct val="100000"/>
              </a:lnSpc>
              <a:spcBef>
                <a:spcPts val="0"/>
              </a:spcBef>
              <a:spcAft>
                <a:spcPts val="0"/>
              </a:spcAft>
              <a:buNone/>
            </a:pPr>
            <a:endParaRPr>
              <a:solidFill>
                <a:srgbClr val="000000"/>
              </a:solidFill>
            </a:endParaRPr>
          </a:p>
          <a:p>
            <a:pPr marL="0" lvl="0" indent="0" algn="ctr" rtl="0">
              <a:lnSpc>
                <a:spcPct val="100000"/>
              </a:lnSpc>
              <a:spcBef>
                <a:spcPts val="0"/>
              </a:spcBef>
              <a:spcAft>
                <a:spcPts val="0"/>
              </a:spcAft>
              <a:buNone/>
            </a:pPr>
            <a:r>
              <a:rPr lang="en">
                <a:solidFill>
                  <a:srgbClr val="000000"/>
                </a:solidFill>
              </a:rPr>
              <a:t>{x</a:t>
            </a:r>
            <a:r>
              <a:rPr lang="en" baseline="-25000">
                <a:solidFill>
                  <a:srgbClr val="000000"/>
                </a:solidFill>
              </a:rPr>
              <a:t>i</a:t>
            </a:r>
            <a:r>
              <a:rPr lang="en">
                <a:solidFill>
                  <a:srgbClr val="000000"/>
                </a:solidFill>
              </a:rPr>
              <a:t>}</a:t>
            </a:r>
            <a:r>
              <a:rPr lang="en" baseline="30000">
                <a:solidFill>
                  <a:srgbClr val="000000"/>
                </a:solidFill>
              </a:rPr>
              <a:t>N</a:t>
            </a:r>
            <a:r>
              <a:rPr lang="en" baseline="-25000">
                <a:solidFill>
                  <a:srgbClr val="000000"/>
                </a:solidFill>
              </a:rPr>
              <a:t>i=1</a:t>
            </a:r>
            <a:r>
              <a:rPr lang="en">
                <a:solidFill>
                  <a:srgbClr val="000000"/>
                </a:solidFill>
              </a:rPr>
              <a:t> where x</a:t>
            </a:r>
            <a:r>
              <a:rPr lang="en" baseline="-25000">
                <a:solidFill>
                  <a:srgbClr val="000000"/>
                </a:solidFill>
              </a:rPr>
              <a:t>i</a:t>
            </a:r>
            <a:r>
              <a:rPr lang="en">
                <a:solidFill>
                  <a:srgbClr val="000000"/>
                </a:solidFill>
              </a:rPr>
              <a:t> ∈ X and {y</a:t>
            </a:r>
            <a:r>
              <a:rPr lang="en" baseline="-25000">
                <a:solidFill>
                  <a:srgbClr val="000000"/>
                </a:solidFill>
              </a:rPr>
              <a:t>j</a:t>
            </a:r>
            <a:r>
              <a:rPr lang="en">
                <a:solidFill>
                  <a:srgbClr val="000000"/>
                </a:solidFill>
              </a:rPr>
              <a:t>}</a:t>
            </a:r>
            <a:r>
              <a:rPr lang="en" baseline="30000">
                <a:solidFill>
                  <a:srgbClr val="000000"/>
                </a:solidFill>
              </a:rPr>
              <a:t>M</a:t>
            </a:r>
            <a:r>
              <a:rPr lang="en" baseline="-25000">
                <a:solidFill>
                  <a:srgbClr val="000000"/>
                </a:solidFill>
              </a:rPr>
              <a:t>j=1</a:t>
            </a:r>
            <a:r>
              <a:rPr lang="en">
                <a:solidFill>
                  <a:srgbClr val="000000"/>
                </a:solidFill>
              </a:rPr>
              <a:t> where y</a:t>
            </a:r>
            <a:r>
              <a:rPr lang="en" baseline="-25000">
                <a:solidFill>
                  <a:srgbClr val="000000"/>
                </a:solidFill>
              </a:rPr>
              <a:t>j</a:t>
            </a:r>
            <a:r>
              <a:rPr lang="en">
                <a:solidFill>
                  <a:srgbClr val="000000"/>
                </a:solidFill>
              </a:rPr>
              <a:t> ∈ Y .</a:t>
            </a:r>
            <a:endParaRPr>
              <a:solidFill>
                <a:srgbClr val="000000"/>
              </a:solidFill>
            </a:endParaRPr>
          </a:p>
          <a:p>
            <a:pPr marL="0" lvl="0" indent="0" algn="ctr" rtl="0">
              <a:lnSpc>
                <a:spcPct val="100000"/>
              </a:lnSpc>
              <a:spcBef>
                <a:spcPts val="0"/>
              </a:spcBef>
              <a:spcAft>
                <a:spcPts val="0"/>
              </a:spcAft>
              <a:buNone/>
            </a:pPr>
            <a:r>
              <a:rPr lang="en">
                <a:solidFill>
                  <a:srgbClr val="000000"/>
                </a:solidFill>
              </a:rPr>
              <a:t>We denote the data distribution as </a:t>
            </a:r>
            <a:r>
              <a:rPr lang="en" i="1">
                <a:solidFill>
                  <a:srgbClr val="000000"/>
                </a:solidFill>
              </a:rPr>
              <a:t>x</a:t>
            </a:r>
            <a:r>
              <a:rPr lang="en">
                <a:solidFill>
                  <a:srgbClr val="000000"/>
                </a:solidFill>
              </a:rPr>
              <a:t> ∼ </a:t>
            </a:r>
            <a:r>
              <a:rPr lang="en" i="1">
                <a:solidFill>
                  <a:srgbClr val="000000"/>
                </a:solidFill>
              </a:rPr>
              <a:t>p</a:t>
            </a:r>
            <a:r>
              <a:rPr lang="en" i="1" baseline="-25000">
                <a:solidFill>
                  <a:srgbClr val="000000"/>
                </a:solidFill>
              </a:rPr>
              <a:t>data</a:t>
            </a:r>
            <a:r>
              <a:rPr lang="en" i="1">
                <a:solidFill>
                  <a:srgbClr val="000000"/>
                </a:solidFill>
              </a:rPr>
              <a:t>(x)</a:t>
            </a:r>
            <a:r>
              <a:rPr lang="en">
                <a:solidFill>
                  <a:srgbClr val="000000"/>
                </a:solidFill>
              </a:rPr>
              <a:t> and y ∼ </a:t>
            </a:r>
            <a:r>
              <a:rPr lang="en" i="1">
                <a:solidFill>
                  <a:srgbClr val="000000"/>
                </a:solidFill>
              </a:rPr>
              <a:t>p</a:t>
            </a:r>
            <a:r>
              <a:rPr lang="en" i="1" baseline="-25000">
                <a:solidFill>
                  <a:srgbClr val="000000"/>
                </a:solidFill>
              </a:rPr>
              <a:t>data</a:t>
            </a:r>
            <a:r>
              <a:rPr lang="en" i="1">
                <a:solidFill>
                  <a:srgbClr val="000000"/>
                </a:solidFill>
              </a:rPr>
              <a:t>(y)</a:t>
            </a:r>
            <a:r>
              <a:rPr lang="en">
                <a:solidFill>
                  <a:srgbClr val="000000"/>
                </a:solidFill>
              </a:rPr>
              <a:t>.</a:t>
            </a:r>
            <a:endParaRPr>
              <a:solidFill>
                <a:srgbClr val="000000"/>
              </a:solidFill>
            </a:endParaRPr>
          </a:p>
          <a:p>
            <a:pPr marL="0" lvl="0" indent="0" algn="ctr" rtl="0">
              <a:lnSpc>
                <a:spcPct val="100000"/>
              </a:lnSpc>
              <a:spcBef>
                <a:spcPts val="0"/>
              </a:spcBef>
              <a:spcAft>
                <a:spcPts val="0"/>
              </a:spcAft>
              <a:buNone/>
            </a:pPr>
            <a:endParaRPr>
              <a:solidFill>
                <a:srgbClr val="000000"/>
              </a:solidFill>
            </a:endParaRPr>
          </a:p>
          <a:p>
            <a:pPr marL="0" lvl="0" indent="0" algn="l" rtl="0">
              <a:lnSpc>
                <a:spcPct val="100000"/>
              </a:lnSpc>
              <a:spcBef>
                <a:spcPts val="0"/>
              </a:spcBef>
              <a:spcAft>
                <a:spcPts val="0"/>
              </a:spcAft>
              <a:buNone/>
            </a:pPr>
            <a:r>
              <a:rPr lang="en">
                <a:solidFill>
                  <a:srgbClr val="000000"/>
                </a:solidFill>
              </a:rPr>
              <a:t>As illustrated, the model includes two mappings, thus using 2 Generators.</a:t>
            </a:r>
            <a:endParaRPr>
              <a:solidFill>
                <a:srgbClr val="000000"/>
              </a:solidFill>
            </a:endParaRPr>
          </a:p>
          <a:p>
            <a:pPr marL="0" lvl="0" indent="0" algn="ctr" rtl="0">
              <a:lnSpc>
                <a:spcPct val="100000"/>
              </a:lnSpc>
              <a:spcBef>
                <a:spcPts val="0"/>
              </a:spcBef>
              <a:spcAft>
                <a:spcPts val="0"/>
              </a:spcAft>
              <a:buNone/>
            </a:pPr>
            <a:r>
              <a:rPr lang="en">
                <a:solidFill>
                  <a:srgbClr val="000000"/>
                </a:solidFill>
              </a:rPr>
              <a:t>G : X → Y and F : Y → X. </a:t>
            </a:r>
            <a:endParaRPr>
              <a:solidFill>
                <a:srgbClr val="000000"/>
              </a:solidFill>
            </a:endParaRPr>
          </a:p>
          <a:p>
            <a:pPr marL="0" lvl="0" indent="0" algn="l" rtl="0">
              <a:lnSpc>
                <a:spcPct val="100000"/>
              </a:lnSpc>
              <a:spcBef>
                <a:spcPts val="0"/>
              </a:spcBef>
              <a:spcAft>
                <a:spcPts val="0"/>
              </a:spcAft>
              <a:buNone/>
            </a:pPr>
            <a:endParaRPr>
              <a:solidFill>
                <a:srgbClr val="000000"/>
              </a:solidFill>
            </a:endParaRPr>
          </a:p>
        </p:txBody>
      </p:sp>
      <p:pic>
        <p:nvPicPr>
          <p:cNvPr id="136" name="Google Shape;136;p21"/>
          <p:cNvPicPr preferRelativeResize="0"/>
          <p:nvPr/>
        </p:nvPicPr>
        <p:blipFill rotWithShape="1">
          <a:blip r:embed="rId3">
            <a:alphaModFix/>
          </a:blip>
          <a:srcRect l="-5390" t="-2360" r="5390" b="2359"/>
          <a:stretch/>
        </p:blipFill>
        <p:spPr>
          <a:xfrm>
            <a:off x="3591000" y="3578100"/>
            <a:ext cx="1867675" cy="1417875"/>
          </a:xfrm>
          <a:prstGeom prst="rect">
            <a:avLst/>
          </a:prstGeom>
          <a:noFill/>
          <a:ln>
            <a:noFill/>
          </a:ln>
        </p:spPr>
      </p:pic>
    </p:spTree>
  </p:cSld>
  <p:clrMapOvr>
    <a:masterClrMapping/>
  </p:clrMapOvr>
</p:sld>
</file>

<file path=ppt/theme/theme1.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2946</Words>
  <Application>Microsoft Office PowerPoint</Application>
  <PresentationFormat>On-screen Show (16:9)</PresentationFormat>
  <Paragraphs>204</Paragraphs>
  <Slides>36</Slides>
  <Notes>36</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36</vt:i4>
      </vt:variant>
    </vt:vector>
  </HeadingPairs>
  <TitlesOfParts>
    <vt:vector size="40" baseType="lpstr">
      <vt:lpstr>Lato</vt:lpstr>
      <vt:lpstr>Arial</vt:lpstr>
      <vt:lpstr>Raleway</vt:lpstr>
      <vt:lpstr>Streamline</vt:lpstr>
      <vt:lpstr>NNFL Term Project Presentation </vt:lpstr>
      <vt:lpstr>Unpaired Image-to-Image Translation using Cycle-Consistent Adversarial Networks</vt:lpstr>
      <vt:lpstr>Aim</vt:lpstr>
      <vt:lpstr>Methodology</vt:lpstr>
      <vt:lpstr>Methodology(Contd.)</vt:lpstr>
      <vt:lpstr>Methodology(Contd.)</vt:lpstr>
      <vt:lpstr>Final Outcomes</vt:lpstr>
      <vt:lpstr>Background </vt:lpstr>
      <vt:lpstr>Formulation</vt:lpstr>
      <vt:lpstr>Formulation(Contd.)</vt:lpstr>
      <vt:lpstr>Adversarial Loss</vt:lpstr>
      <vt:lpstr>Adversarial Loss(Contd.)</vt:lpstr>
      <vt:lpstr>Cycle Consistency Loss</vt:lpstr>
      <vt:lpstr>Cycle Consistency Loss</vt:lpstr>
      <vt:lpstr>Cycle Consistency Loss(Overall)</vt:lpstr>
      <vt:lpstr>The Full Objective Function</vt:lpstr>
      <vt:lpstr>Dataset Details</vt:lpstr>
      <vt:lpstr>Datasets</vt:lpstr>
      <vt:lpstr>Datasets (Contd.)</vt:lpstr>
      <vt:lpstr>Datasets (Contd.)</vt:lpstr>
      <vt:lpstr>Implementation</vt:lpstr>
      <vt:lpstr>Implementation Details</vt:lpstr>
      <vt:lpstr>Architecture Details</vt:lpstr>
      <vt:lpstr>Training Details </vt:lpstr>
      <vt:lpstr>Pseudocode for training</vt:lpstr>
      <vt:lpstr>Results</vt:lpstr>
      <vt:lpstr>Results of training</vt:lpstr>
      <vt:lpstr>Visual Results - transformations on Real Life Images  </vt:lpstr>
      <vt:lpstr>Visual Results - transformations on Monet paintings  </vt:lpstr>
      <vt:lpstr>Visual Results - transformations on Cezanne paintings  </vt:lpstr>
      <vt:lpstr>Visual Results - Demonstrates effectivity of both cycle loss and identity loss </vt:lpstr>
      <vt:lpstr>Challenges Faced</vt:lpstr>
      <vt:lpstr>Challenges Faced</vt:lpstr>
      <vt:lpstr>Future Scope</vt:lpstr>
      <vt:lpstr>Experience and Learning Outcomes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NNFL Term Project Presentation </dc:title>
  <cp:lastModifiedBy>Shreyas Kera</cp:lastModifiedBy>
  <cp:revision>1</cp:revision>
  <dcterms:modified xsi:type="dcterms:W3CDTF">2020-11-25T15:46:53Z</dcterms:modified>
</cp:coreProperties>
</file>